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2"/>
  </p:notesMasterIdLst>
  <p:handoutMasterIdLst>
    <p:handoutMasterId r:id="rId23"/>
  </p:handoutMasterIdLst>
  <p:sldIdLst>
    <p:sldId id="466" r:id="rId3"/>
    <p:sldId id="403" r:id="rId4"/>
    <p:sldId id="411" r:id="rId5"/>
    <p:sldId id="437" r:id="rId6"/>
    <p:sldId id="412" r:id="rId7"/>
    <p:sldId id="467" r:id="rId8"/>
    <p:sldId id="469" r:id="rId9"/>
    <p:sldId id="420" r:id="rId10"/>
    <p:sldId id="417" r:id="rId11"/>
    <p:sldId id="433" r:id="rId12"/>
    <p:sldId id="470" r:id="rId13"/>
    <p:sldId id="447" r:id="rId14"/>
    <p:sldId id="446" r:id="rId15"/>
    <p:sldId id="448" r:id="rId16"/>
    <p:sldId id="468" r:id="rId17"/>
    <p:sldId id="432" r:id="rId18"/>
    <p:sldId id="431" r:id="rId19"/>
    <p:sldId id="428" r:id="rId20"/>
    <p:sldId id="430" r:id="rId21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23" initials="123" lastIdx="4" clrIdx="0"/>
  <p:cmAuthor id="1" name="Csuzdi Szonja" initials="CSSZ" lastIdx="1" clrIdx="1"/>
  <p:cmAuthor id="2" name="Jeney Nóra" initials="JN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B240"/>
    <a:srgbClr val="CCCCCC"/>
    <a:srgbClr val="B6D37A"/>
    <a:srgbClr val="666666"/>
    <a:srgbClr val="6864A2"/>
    <a:srgbClr val="FBFCF6"/>
    <a:srgbClr val="51A200"/>
    <a:srgbClr val="7D7D7D"/>
    <a:srgbClr val="39BA24"/>
    <a:srgbClr val="0A5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270" autoAdjust="0"/>
  </p:normalViewPr>
  <p:slideViewPr>
    <p:cSldViewPr snapToGrid="0">
      <p:cViewPr varScale="1">
        <p:scale>
          <a:sx n="80" d="100"/>
          <a:sy n="80" d="100"/>
        </p:scale>
        <p:origin x="1794" y="90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3918" y="-120"/>
      </p:cViewPr>
      <p:guideLst>
        <p:guide orient="horz" pos="3128"/>
        <p:guide pos="2101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rnuczn\Downloads\NKE_digkomp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rnuczn\Desktop\IKT%20k&#233;pz&#233;sen%20val&#243;%20r&#233;szv&#233;tel_DigCOmpEdu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rnuczn\Desktop\IKT%20k&#233;pz&#233;sen%20val&#243;%20r&#233;szv&#233;tel_DigCOmpEdu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829535995531358E-2"/>
          <c:y val="6.5700309836828022E-2"/>
          <c:w val="0.92402560658370558"/>
          <c:h val="0.8199903552428788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DC8-4C8D-9629-AFCAB2588C5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DC8-4C8D-9629-AFCAB2588C5F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DC8-4C8D-9629-AFCAB2588C5F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DC8-4C8D-9629-AFCAB2588C5F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DC8-4C8D-9629-AFCAB2588C5F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DC8-4C8D-9629-AFCAB2588C5F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C00000"/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BDC8-4C8D-9629-AFCAB2588C5F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C00000"/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BDC8-4C8D-9629-AFCAB2588C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'[NKE_digkomp (1).xlsx]Munka5'!$S$4:$S$9</c:f>
              <c:strCache>
                <c:ptCount val="6"/>
                <c:pt idx="0">
                  <c:v>A1</c:v>
                </c:pt>
                <c:pt idx="1">
                  <c:v>A2</c:v>
                </c:pt>
                <c:pt idx="2">
                  <c:v>B1</c:v>
                </c:pt>
                <c:pt idx="3">
                  <c:v>B2</c:v>
                </c:pt>
                <c:pt idx="4">
                  <c:v>C1</c:v>
                </c:pt>
                <c:pt idx="5">
                  <c:v>C2</c:v>
                </c:pt>
              </c:strCache>
            </c:strRef>
          </c:cat>
          <c:val>
            <c:numRef>
              <c:f>'[NKE_digkomp (1).xlsx]Munka5'!$T$4:$T$9</c:f>
              <c:numCache>
                <c:formatCode>General</c:formatCode>
                <c:ptCount val="6"/>
                <c:pt idx="0">
                  <c:v>1.6</c:v>
                </c:pt>
                <c:pt idx="1">
                  <c:v>17.8</c:v>
                </c:pt>
                <c:pt idx="2">
                  <c:v>26</c:v>
                </c:pt>
                <c:pt idx="3">
                  <c:v>42.1</c:v>
                </c:pt>
                <c:pt idx="4">
                  <c:v>8.6</c:v>
                </c:pt>
                <c:pt idx="5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DC8-4C8D-9629-AFCAB2588C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65784639"/>
        <c:axId val="1865783391"/>
      </c:barChart>
      <c:catAx>
        <c:axId val="1865784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pPr>
            <a:endParaRPr lang="hu-HU"/>
          </a:p>
        </c:txPr>
        <c:crossAx val="1865783391"/>
        <c:crosses val="autoZero"/>
        <c:auto val="1"/>
        <c:lblAlgn val="ctr"/>
        <c:lblOffset val="100"/>
        <c:noMultiLvlLbl val="0"/>
      </c:catAx>
      <c:valAx>
        <c:axId val="1865783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Verdana" panose="020B0604030504040204" pitchFamily="34" charset="0"/>
                    <a:cs typeface="+mn-cs"/>
                  </a:defRPr>
                </a:pPr>
                <a:r>
                  <a:rPr lang="hu-HU" sz="1400" dirty="0" smtClean="0">
                    <a:solidFill>
                      <a:schemeClr val="tx1"/>
                    </a:solidFill>
                    <a:latin typeface="+mn-lt"/>
                    <a:ea typeface="Verdana" panose="020B0604030504040204" pitchFamily="34" charset="0"/>
                  </a:rPr>
                  <a:t>Százalék</a:t>
                </a:r>
                <a:endParaRPr lang="hu-HU" sz="1400" dirty="0">
                  <a:solidFill>
                    <a:schemeClr val="tx1"/>
                  </a:solidFill>
                  <a:latin typeface="+mn-lt"/>
                  <a:ea typeface="Verdana" panose="020B060403050404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Verdana" panose="020B0604030504040204" pitchFamily="34" charset="0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pPr>
            <a:endParaRPr lang="hu-HU"/>
          </a:p>
        </c:txPr>
        <c:crossAx val="1865784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Elért eredmény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8310991273247445E-2"/>
                  <c:y val="7.286562248125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65-436A-9A45-09BD723F552F}"/>
                </c:ext>
              </c:extLst>
            </c:dLbl>
            <c:dLbl>
              <c:idx val="1"/>
              <c:layout>
                <c:manualLayout>
                  <c:x val="-5.3991658586340266E-2"/>
                  <c:y val="4.37193734887555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C00000"/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65-436A-9A45-09BD723F552F}"/>
                </c:ext>
              </c:extLst>
            </c:dLbl>
            <c:dLbl>
              <c:idx val="2"/>
              <c:layout>
                <c:manualLayout>
                  <c:x val="-5.8310991273247445E-2"/>
                  <c:y val="-1.4573124496251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65-436A-9A45-09BD723F552F}"/>
                </c:ext>
              </c:extLst>
            </c:dLbl>
            <c:dLbl>
              <c:idx val="3"/>
              <c:layout>
                <c:manualLayout>
                  <c:x val="-5.3991658586340231E-2"/>
                  <c:y val="-6.12071228842577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C00000"/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65-436A-9A45-09BD723F552F}"/>
                </c:ext>
              </c:extLst>
            </c:dLbl>
            <c:dLbl>
              <c:idx val="4"/>
              <c:layout>
                <c:manualLayout>
                  <c:x val="-4.5352993212525873E-2"/>
                  <c:y val="-9.0353371876761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65-436A-9A45-09BD723F552F}"/>
                </c:ext>
              </c:extLst>
            </c:dLbl>
            <c:dLbl>
              <c:idx val="5"/>
              <c:layout>
                <c:manualLayout>
                  <c:x val="-5.3991658586340231E-2"/>
                  <c:y val="-0.119499620869265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65-436A-9A45-09BD723F55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Munka1!$A$2:$A$7</c:f>
              <c:strCache>
                <c:ptCount val="6"/>
                <c:pt idx="0">
                  <c:v>Comp1</c:v>
                </c:pt>
                <c:pt idx="1">
                  <c:v>Comp2</c:v>
                </c:pt>
                <c:pt idx="2">
                  <c:v>Comp3</c:v>
                </c:pt>
                <c:pt idx="3">
                  <c:v>Comp4</c:v>
                </c:pt>
                <c:pt idx="4">
                  <c:v>Comp5</c:v>
                </c:pt>
                <c:pt idx="5">
                  <c:v>Comp6</c:v>
                </c:pt>
              </c:strCache>
            </c:strRef>
          </c:cat>
          <c:val>
            <c:numRef>
              <c:f>Munka1!$B$2:$B$7</c:f>
              <c:numCache>
                <c:formatCode>0.00</c:formatCode>
                <c:ptCount val="6"/>
                <c:pt idx="0">
                  <c:v>60.921999999999997</c:v>
                </c:pt>
                <c:pt idx="1">
                  <c:v>63</c:v>
                </c:pt>
                <c:pt idx="2">
                  <c:v>56.173499999999997</c:v>
                </c:pt>
                <c:pt idx="3">
                  <c:v>52.142000000000003</c:v>
                </c:pt>
                <c:pt idx="4">
                  <c:v>53.967329999999997</c:v>
                </c:pt>
                <c:pt idx="5">
                  <c:v>53.408000000000001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A65-436A-9A45-09BD723F552F}"/>
            </c:ext>
          </c:extLst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Fejlesztendő terület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6386653738144362E-3"/>
                  <c:y val="-0.212767617645276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65-436A-9A45-09BD723F552F}"/>
                </c:ext>
              </c:extLst>
            </c:dLbl>
            <c:dLbl>
              <c:idx val="1"/>
              <c:layout>
                <c:manualLayout>
                  <c:x val="8.6386653738144362E-3"/>
                  <c:y val="-0.206938367846776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A65-436A-9A45-09BD723F552F}"/>
                </c:ext>
              </c:extLst>
            </c:dLbl>
            <c:dLbl>
              <c:idx val="2"/>
              <c:layout>
                <c:manualLayout>
                  <c:x val="1.0798331717268047E-2"/>
                  <c:y val="-0.233169991940029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A65-436A-9A45-09BD723F552F}"/>
                </c:ext>
              </c:extLst>
            </c:dLbl>
            <c:dLbl>
              <c:idx val="3"/>
              <c:layout>
                <c:manualLayout>
                  <c:x val="6.4789990303607487E-3"/>
                  <c:y val="-0.24774311643628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A65-436A-9A45-09BD723F552F}"/>
                </c:ext>
              </c:extLst>
            </c:dLbl>
            <c:dLbl>
              <c:idx val="4"/>
              <c:layout>
                <c:manualLayout>
                  <c:x val="1.0798331717268047E-2"/>
                  <c:y val="-0.233169991940029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A65-436A-9A45-09BD723F552F}"/>
                </c:ext>
              </c:extLst>
            </c:dLbl>
            <c:dLbl>
              <c:idx val="5"/>
              <c:layout>
                <c:manualLayout>
                  <c:x val="1.0798331717268047E-2"/>
                  <c:y val="-0.227340742141528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A65-436A-9A45-09BD723F55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Munka1!$A$2:$A$7</c:f>
              <c:strCache>
                <c:ptCount val="6"/>
                <c:pt idx="0">
                  <c:v>Comp1</c:v>
                </c:pt>
                <c:pt idx="1">
                  <c:v>Comp2</c:v>
                </c:pt>
                <c:pt idx="2">
                  <c:v>Comp3</c:v>
                </c:pt>
                <c:pt idx="3">
                  <c:v>Comp4</c:v>
                </c:pt>
                <c:pt idx="4">
                  <c:v>Comp5</c:v>
                </c:pt>
                <c:pt idx="5">
                  <c:v>Comp6</c:v>
                </c:pt>
              </c:strCache>
            </c:strRef>
          </c:cat>
          <c:val>
            <c:numRef>
              <c:f>Munka1!$C$2:$C$7</c:f>
              <c:numCache>
                <c:formatCode>General</c:formatCode>
                <c:ptCount val="6"/>
                <c:pt idx="0">
                  <c:v>39.08</c:v>
                </c:pt>
                <c:pt idx="1">
                  <c:v>37</c:v>
                </c:pt>
                <c:pt idx="2">
                  <c:v>43.83</c:v>
                </c:pt>
                <c:pt idx="3">
                  <c:v>47.86</c:v>
                </c:pt>
                <c:pt idx="4">
                  <c:v>46.03</c:v>
                </c:pt>
                <c:pt idx="5">
                  <c:v>46.59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A65-436A-9A45-09BD723F55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99772847"/>
        <c:axId val="1399775759"/>
        <c:axId val="0"/>
      </c:bar3DChart>
      <c:catAx>
        <c:axId val="13997728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w Cen MT" panose="020B0602020104020603" pitchFamily="34" charset="-18"/>
                    <a:ea typeface="+mn-ea"/>
                    <a:cs typeface="+mn-cs"/>
                  </a:defRPr>
                </a:pPr>
                <a:r>
                  <a:rPr lang="hu-HU" sz="1400" dirty="0">
                    <a:solidFill>
                      <a:schemeClr val="tx1"/>
                    </a:solidFill>
                    <a:latin typeface="+mj-lt"/>
                  </a:rPr>
                  <a:t>Kompetenciaterületek</a:t>
                </a:r>
              </a:p>
            </c:rich>
          </c:tx>
          <c:layout>
            <c:manualLayout>
              <c:xMode val="edge"/>
              <c:yMode val="edge"/>
              <c:x val="0.40910746601756504"/>
              <c:y val="0.934809938916805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Tw Cen MT" panose="020B0602020104020603" pitchFamily="34" charset="-18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hu-HU"/>
          </a:p>
        </c:txPr>
        <c:crossAx val="1399775759"/>
        <c:crosses val="autoZero"/>
        <c:auto val="1"/>
        <c:lblAlgn val="ctr"/>
        <c:lblOffset val="100"/>
        <c:noMultiLvlLbl val="0"/>
      </c:catAx>
      <c:valAx>
        <c:axId val="1399775759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 sz="1600">
                    <a:solidFill>
                      <a:schemeClr val="tx1"/>
                    </a:solidFill>
                    <a:latin typeface="+mj-lt"/>
                  </a:rPr>
                  <a:t>S</a:t>
                </a:r>
                <a:r>
                  <a:rPr lang="hu-HU" sz="1600">
                    <a:solidFill>
                      <a:schemeClr val="tx1"/>
                    </a:solidFill>
                    <a:latin typeface="+mj-lt"/>
                  </a:rPr>
                  <a:t>zázalék</a:t>
                </a:r>
                <a:endParaRPr lang="en-US" sz="1600">
                  <a:solidFill>
                    <a:schemeClr val="tx1"/>
                  </a:solidFill>
                  <a:latin typeface="+mj-lt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hu-HU"/>
          </a:p>
        </c:txPr>
        <c:crossAx val="13997728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3"/>
            </a:solidFill>
          </c:spPr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AD8-4B86-B724-E0605E236359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AD8-4B86-B724-E0605E236359}"/>
              </c:ext>
            </c:extLst>
          </c:dPt>
          <c:dLbls>
            <c:dLbl>
              <c:idx val="0"/>
              <c:layout>
                <c:manualLayout>
                  <c:x val="-0.13794943275183849"/>
                  <c:y val="9.18697072151836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D8-4B86-B724-E0605E236359}"/>
                </c:ext>
              </c:extLst>
            </c:dLbl>
            <c:dLbl>
              <c:idx val="1"/>
              <c:layout>
                <c:manualLayout>
                  <c:x val="0.14362724896079399"/>
                  <c:y val="-9.456498911092504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D8-4B86-B724-E0605E2363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hu-H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Munka1!$A$1:$A$2</c:f>
              <c:strCache>
                <c:ptCount val="2"/>
                <c:pt idx="0">
                  <c:v>Igen </c:v>
                </c:pt>
                <c:pt idx="1">
                  <c:v>Nem</c:v>
                </c:pt>
              </c:strCache>
            </c:strRef>
          </c:cat>
          <c:val>
            <c:numRef>
              <c:f>Munka1!$B$1:$B$2</c:f>
              <c:numCache>
                <c:formatCode>General</c:formatCode>
                <c:ptCount val="2"/>
                <c:pt idx="0">
                  <c:v>39</c:v>
                </c:pt>
                <c:pt idx="1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D8-4B86-B724-E0605E23635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57677165354331E-2"/>
          <c:y val="3.2809552965369526E-2"/>
          <c:w val="0.91901763451443574"/>
          <c:h val="0.440348516545175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Munka2!$B$1</c:f>
              <c:strCache>
                <c:ptCount val="1"/>
                <c:pt idx="0">
                  <c:v>Motivált</c:v>
                </c:pt>
              </c:strCache>
            </c:strRef>
          </c:tx>
          <c:spPr>
            <a:solidFill>
              <a:srgbClr val="72B240"/>
            </a:solidFill>
            <a:ln>
              <a:noFill/>
            </a:ln>
            <a:effectLst/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latin typeface="+mj-lt"/>
                      <a:ea typeface="Verdana" panose="020B0604030504040204" pitchFamily="34" charset="0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9313-4BF4-A67F-7050EBA1765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latin typeface="+mj-lt"/>
                      <a:ea typeface="Verdana" panose="020B0604030504040204" pitchFamily="34" charset="0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313-4BF4-A67F-7050EBA1765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latin typeface="+mj-lt"/>
                      <a:ea typeface="Verdana" panose="020B0604030504040204" pitchFamily="34" charset="0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313-4BF4-A67F-7050EBA1765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2"/>
                      </a:solidFill>
                      <a:latin typeface="+mj-lt"/>
                      <a:ea typeface="Verdana" panose="020B0604030504040204" pitchFamily="34" charset="0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313-4BF4-A67F-7050EBA17650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2"/>
                      </a:solidFill>
                      <a:latin typeface="+mj-lt"/>
                      <a:ea typeface="Verdana" panose="020B0604030504040204" pitchFamily="34" charset="0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313-4BF4-A67F-7050EBA176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j-lt"/>
                    <a:ea typeface="Verdana" panose="020B0604030504040204" pitchFamily="34" charset="0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Munka2!$A$2:$A$14</c:f>
              <c:strCache>
                <c:ptCount val="13"/>
                <c:pt idx="0">
                  <c:v>Munkahelyi elvárások</c:v>
                </c:pt>
                <c:pt idx="1">
                  <c:v>21. századi elvárások</c:v>
                </c:pt>
                <c:pt idx="2">
                  <c:v>Későbbi anyagi megtérülés</c:v>
                </c:pt>
                <c:pt idx="3">
                  <c:v>Szgépes ismeretek fejlesztése</c:v>
                </c:pt>
                <c:pt idx="4">
                  <c:v>Az oktatói munkám támogatása</c:v>
                </c:pt>
                <c:pt idx="5">
                  <c:v>IKT-alapú módszertani megújulás</c:v>
                </c:pt>
                <c:pt idx="6">
                  <c:v>Internetalapú platformokban való jártasság megszerzése</c:v>
                </c:pt>
                <c:pt idx="7">
                  <c:v>A képzés alatt biztosított munkaidő kedvezmény</c:v>
                </c:pt>
                <c:pt idx="8">
                  <c:v>Új szakmai együttműködések, kapcsolatok kialakítása</c:v>
                </c:pt>
                <c:pt idx="9">
                  <c:v>Új szakmai kapcsolatok kialakítása</c:v>
                </c:pt>
                <c:pt idx="10">
                  <c:v>A továbbkézést tartó személy/intézmény szakmai elismertsége</c:v>
                </c:pt>
                <c:pt idx="11">
                  <c:v>A követelmények viszonylag könnyű teljesíthetősége</c:v>
                </c:pt>
                <c:pt idx="12">
                  <c:v>A képzés jó hangulata, tanulmányi sikerélmények</c:v>
                </c:pt>
              </c:strCache>
            </c:strRef>
          </c:cat>
          <c:val>
            <c:numRef>
              <c:f>Munka2!$B$2:$B$14</c:f>
              <c:numCache>
                <c:formatCode>General</c:formatCode>
                <c:ptCount val="13"/>
                <c:pt idx="0">
                  <c:v>78.3</c:v>
                </c:pt>
                <c:pt idx="1">
                  <c:v>97.7</c:v>
                </c:pt>
                <c:pt idx="2">
                  <c:v>43.4</c:v>
                </c:pt>
                <c:pt idx="3">
                  <c:v>91.5</c:v>
                </c:pt>
                <c:pt idx="4">
                  <c:v>99.2</c:v>
                </c:pt>
                <c:pt idx="5">
                  <c:v>86.8</c:v>
                </c:pt>
                <c:pt idx="6">
                  <c:v>83.7</c:v>
                </c:pt>
                <c:pt idx="7">
                  <c:v>22.5</c:v>
                </c:pt>
                <c:pt idx="8">
                  <c:v>59.7</c:v>
                </c:pt>
                <c:pt idx="9">
                  <c:v>55</c:v>
                </c:pt>
                <c:pt idx="10">
                  <c:v>51.9</c:v>
                </c:pt>
                <c:pt idx="11">
                  <c:v>37.200000000000003</c:v>
                </c:pt>
                <c:pt idx="12">
                  <c:v>65.900000000000006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6B-4B9F-94D8-52EC15F322DB}"/>
            </c:ext>
          </c:extLst>
        </c:ser>
        <c:ser>
          <c:idx val="1"/>
          <c:order val="1"/>
          <c:tx>
            <c:strRef>
              <c:f>Munka2!$C$1</c:f>
              <c:strCache>
                <c:ptCount val="1"/>
                <c:pt idx="0">
                  <c:v>Nem motivált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Munka2!$A$2:$A$14</c:f>
              <c:strCache>
                <c:ptCount val="13"/>
                <c:pt idx="0">
                  <c:v>Munkahelyi elvárások</c:v>
                </c:pt>
                <c:pt idx="1">
                  <c:v>21. századi elvárások</c:v>
                </c:pt>
                <c:pt idx="2">
                  <c:v>Későbbi anyagi megtérülés</c:v>
                </c:pt>
                <c:pt idx="3">
                  <c:v>Szgépes ismeretek fejlesztése</c:v>
                </c:pt>
                <c:pt idx="4">
                  <c:v>Az oktatói munkám támogatása</c:v>
                </c:pt>
                <c:pt idx="5">
                  <c:v>IKT-alapú módszertani megújulás</c:v>
                </c:pt>
                <c:pt idx="6">
                  <c:v>Internetalapú platformokban való jártasság megszerzése</c:v>
                </c:pt>
                <c:pt idx="7">
                  <c:v>A képzés alatt biztosított munkaidő kedvezmény</c:v>
                </c:pt>
                <c:pt idx="8">
                  <c:v>Új szakmai együttműködések, kapcsolatok kialakítása</c:v>
                </c:pt>
                <c:pt idx="9">
                  <c:v>Új szakmai kapcsolatok kialakítása</c:v>
                </c:pt>
                <c:pt idx="10">
                  <c:v>A továbbkézést tartó személy/intézmény szakmai elismertsége</c:v>
                </c:pt>
                <c:pt idx="11">
                  <c:v>A követelmények viszonylag könnyű teljesíthetősége</c:v>
                </c:pt>
                <c:pt idx="12">
                  <c:v>A képzés jó hangulata, tanulmányi sikerélmények</c:v>
                </c:pt>
              </c:strCache>
            </c:strRef>
          </c:cat>
          <c:val>
            <c:numRef>
              <c:f>Munka2!$C$2:$C$14</c:f>
              <c:numCache>
                <c:formatCode>General</c:formatCode>
                <c:ptCount val="13"/>
                <c:pt idx="0">
                  <c:v>21.7</c:v>
                </c:pt>
                <c:pt idx="1">
                  <c:v>2.2999999999999998</c:v>
                </c:pt>
                <c:pt idx="2">
                  <c:v>56.6</c:v>
                </c:pt>
                <c:pt idx="3">
                  <c:v>8.5</c:v>
                </c:pt>
                <c:pt idx="4">
                  <c:v>0.8</c:v>
                </c:pt>
                <c:pt idx="5">
                  <c:v>13.2</c:v>
                </c:pt>
                <c:pt idx="6">
                  <c:v>16.3</c:v>
                </c:pt>
                <c:pt idx="7">
                  <c:v>77.5</c:v>
                </c:pt>
                <c:pt idx="8">
                  <c:v>40.299999999999997</c:v>
                </c:pt>
                <c:pt idx="9">
                  <c:v>45</c:v>
                </c:pt>
                <c:pt idx="10">
                  <c:v>48.1</c:v>
                </c:pt>
                <c:pt idx="11">
                  <c:v>62.8</c:v>
                </c:pt>
                <c:pt idx="12">
                  <c:v>34.1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6B-4B9F-94D8-52EC15F322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3252751"/>
        <c:axId val="753251503"/>
      </c:barChart>
      <c:catAx>
        <c:axId val="7532527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j-lt"/>
                    <a:ea typeface="Verdana" panose="020B0604030504040204" pitchFamily="34" charset="0"/>
                    <a:cs typeface="+mn-cs"/>
                  </a:defRPr>
                </a:pPr>
                <a:r>
                  <a:rPr lang="hu-HU" sz="1600" b="1" dirty="0" err="1">
                    <a:solidFill>
                      <a:schemeClr val="tx1"/>
                    </a:solidFill>
                    <a:latin typeface="+mj-lt"/>
                    <a:ea typeface="Verdana" panose="020B0604030504040204" pitchFamily="34" charset="0"/>
                  </a:rPr>
                  <a:t>Motvációs</a:t>
                </a:r>
                <a:r>
                  <a:rPr lang="hu-HU" sz="1600" b="1" dirty="0">
                    <a:solidFill>
                      <a:schemeClr val="tx1"/>
                    </a:solidFill>
                    <a:latin typeface="+mj-lt"/>
                    <a:ea typeface="Verdana" panose="020B0604030504040204" pitchFamily="34" charset="0"/>
                  </a:rPr>
                  <a:t> tényezők</a:t>
                </a:r>
              </a:p>
            </c:rich>
          </c:tx>
          <c:layout>
            <c:manualLayout>
              <c:xMode val="edge"/>
              <c:yMode val="edge"/>
              <c:x val="0.22472358923884514"/>
              <c:y val="0.9267158591363278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j-lt"/>
                  <a:ea typeface="Verdana" panose="020B0604030504040204" pitchFamily="34" charset="0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Verdana" panose="020B0604030504040204" pitchFamily="34" charset="0"/>
                <a:cs typeface="+mn-cs"/>
              </a:defRPr>
            </a:pPr>
            <a:endParaRPr lang="hu-HU"/>
          </a:p>
        </c:txPr>
        <c:crossAx val="753251503"/>
        <c:crosses val="autoZero"/>
        <c:auto val="1"/>
        <c:lblAlgn val="ctr"/>
        <c:lblOffset val="100"/>
        <c:noMultiLvlLbl val="0"/>
      </c:catAx>
      <c:valAx>
        <c:axId val="7532515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hu-HU" sz="1600" b="1">
                    <a:solidFill>
                      <a:schemeClr val="tx1"/>
                    </a:solidFill>
                    <a:latin typeface="+mj-lt"/>
                    <a:ea typeface="Verdana" panose="020B0604030504040204" pitchFamily="34" charset="0"/>
                  </a:rPr>
                  <a:t>Százalék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pPr>
            <a:endParaRPr lang="hu-HU"/>
          </a:p>
        </c:txPr>
        <c:crossAx val="753252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3.9112778871391078E-2"/>
          <c:y val="0.82446332732586647"/>
          <c:w val="0.16609555446194227"/>
          <c:h val="0.173835782523736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j-lt"/>
              <a:ea typeface="Verdana" panose="020B0604030504040204" pitchFamily="34" charset="0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0.27753</cdr:x>
      <cdr:y>0.0454</cdr:y>
    </cdr:from>
    <cdr:to>
      <cdr:x>0.3285</cdr:x>
      <cdr:y>0.16996</cdr:y>
    </cdr:to>
    <cdr:sp macro="" textlink="">
      <cdr:nvSpPr>
        <cdr:cNvPr id="2" name="Ellipszis 1"/>
        <cdr:cNvSpPr/>
      </cdr:nvSpPr>
      <cdr:spPr>
        <a:xfrm xmlns:a="http://schemas.openxmlformats.org/drawingml/2006/main">
          <a:off x="3383612" y="228467"/>
          <a:ext cx="621426" cy="62679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hu-H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0.35128</cdr:x>
      <cdr:y>0.01465</cdr:y>
    </cdr:from>
    <cdr:to>
      <cdr:x>0.40224</cdr:x>
      <cdr:y>0.13922</cdr:y>
    </cdr:to>
    <cdr:sp macro="" textlink="">
      <cdr:nvSpPr>
        <cdr:cNvPr id="3" name="Ellipszis 2"/>
        <cdr:cNvSpPr/>
      </cdr:nvSpPr>
      <cdr:spPr>
        <a:xfrm xmlns:a="http://schemas.openxmlformats.org/drawingml/2006/main">
          <a:off x="4282788" y="73723"/>
          <a:ext cx="621305" cy="62684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hu-H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0.55768</cdr:x>
      <cdr:y>0.28247</cdr:y>
    </cdr:from>
    <cdr:to>
      <cdr:x>0.61179</cdr:x>
      <cdr:y>0.40703</cdr:y>
    </cdr:to>
    <cdr:sp macro="" textlink="">
      <cdr:nvSpPr>
        <cdr:cNvPr id="4" name="Ellipszis 3"/>
        <cdr:cNvSpPr/>
      </cdr:nvSpPr>
      <cdr:spPr>
        <a:xfrm xmlns:a="http://schemas.openxmlformats.org/drawingml/2006/main">
          <a:off x="6799214" y="1421422"/>
          <a:ext cx="659678" cy="62679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hu-H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0.83928</cdr:x>
      <cdr:y>0.24527</cdr:y>
    </cdr:from>
    <cdr:to>
      <cdr:x>0.89025</cdr:x>
      <cdr:y>0.36983</cdr:y>
    </cdr:to>
    <cdr:sp macro="" textlink="">
      <cdr:nvSpPr>
        <cdr:cNvPr id="5" name="Ellipszis 4"/>
        <cdr:cNvSpPr/>
      </cdr:nvSpPr>
      <cdr:spPr>
        <a:xfrm xmlns:a="http://schemas.openxmlformats.org/drawingml/2006/main">
          <a:off x="10232467" y="1234227"/>
          <a:ext cx="621426" cy="62679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9D374-4ABF-4A74-B475-C217D3141879}" type="datetimeFigureOut">
              <a:rPr lang="hu-HU" smtClean="0"/>
              <a:t>2023.09.14.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C6F45-C139-463C-B125-E14BFEA4D0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1654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85964-301B-4E05-A0AC-A222FD1D8677}" type="datetimeFigureOut">
              <a:rPr lang="hu-HU" smtClean="0"/>
              <a:t>2023.09.14.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CD048-3DD1-4962-B730-99E29D05AA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1999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697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hat kategóriánál elért átlagos pontszámok a legtöbb esetben nem különböznek jelentősen nemek szerint, azonban a hallgatók digitális kompetenciáinak támogatása esetében a férfiak szignifikánsan jobban teljesítenek, mint a nők.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73368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alábbi eredmények szerint a pedagógus végzettség nem gyakorol hatást a különböző kompetenciaterületeken nyújtott teljesítményre. Kivételt képez a tanulók támogatása kategória, ahol a pedagógus végzettség megléte valószínűsíti a támogatás nagyobb mértékű megvalósítását.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938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Elemzésünk megerősíti, hogy a meglévő diplomák száma több esetben is összefüggésben áll a kompetenciaterületeken elért átlagos pontszámok alakulásával. Ezt támasztja alá, hogy szignifikáns eredmények születtek a tanulás és tanítás; a tanulók támogatása; és a hallgatók digitális kompetenciáinak támogatása kompetenciaterületek esetében. A tanítás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tanulás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területen igazolást nyert, hogy a három diplomával rendelkezők kedvezőbben teljesítettek a teszten, mint az egydiplomások vagy a kétdiplomások. Hasonló összefüggés rajzolódott ki a tanulók támogatásának terén is, ahol a háromdiplomások szintén jobb eredményt értek el, mint az egydiplomások, de igaz ez a hallgatók digitális kompetenciáinak támogatása esetében is, ahol magasabb pontszámot eredményezett a három diploma, mint az annál kevesebb.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fentiek alapján tehát megállapítást nyert, hogy számos esetben, aki több diplomával rendelkezik, hatékonyabban képes a digitális eszközök segítségével támogatni a tanórákat, mint aki kevesebb diplomát szerzett. Ugyanakkor az eredményeink alapján úgy tűnik, hogy három diploma felett már nincs szignifikáns hatása a diplomák számának az elért pontszámok vonatkozásában. </a:t>
            </a:r>
          </a:p>
          <a:p>
            <a:endParaRPr lang="hu-H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26171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Eredményeink alátámasztják, hogy a tudományos fokozat birtoklása jelentős versenyelőnyt jelent a digitális kompetenciák hat kategóriájának esetében és ezek az összefüggések általánosíthatók.</a:t>
            </a:r>
            <a:r>
              <a:rPr lang="hu-HU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hu-HU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változó esetében megállapítást nyert, hogy a doktori képzésen részt vevő válaszadók szignifikánsan magasabb pontszámot értek el a digitális kompetencia-teszten, mint azok, akik nem rendelkeznek tudományos fokozattal. Számos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esetben a doktori végzettség megléte valószínűsíti, hogy jobb eredményeket érnek el, mint azok, akik nem rendelkeznek doktori fokozattal.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37423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Aki az elmúlt</a:t>
            </a:r>
            <a:r>
              <a:rPr lang="hu-HU" baseline="0" dirty="0" smtClean="0"/>
              <a:t> 5 évben </a:t>
            </a:r>
            <a:r>
              <a:rPr lang="hu-HU" dirty="0" smtClean="0"/>
              <a:t>részt vett IKT képzésen, </a:t>
            </a:r>
            <a:r>
              <a:rPr lang="hu-HU" baseline="0" dirty="0" smtClean="0"/>
              <a:t>azok 8,18 ponttal értek el jobb eredményt a teszten.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6057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diagram szemlélteti az IKT (információs és kommunikációs technológiák) képzésen való részvétel motivációit.</a:t>
            </a:r>
          </a:p>
          <a:p>
            <a:r>
              <a:rPr lang="hu-HU" dirty="0" smtClean="0"/>
              <a:t>Az</a:t>
            </a:r>
            <a:r>
              <a:rPr lang="hu-HU" baseline="0" dirty="0" smtClean="0"/>
              <a:t> IKT továbbképzések kiválasztásánál elsősorban a 21. századi elvárások, a számítógépes ismeretek és az oktatói munka támogatása motiválja a résztvevőket. </a:t>
            </a:r>
          </a:p>
          <a:p>
            <a:r>
              <a:rPr lang="hu-HU" baseline="0" dirty="0" smtClean="0"/>
              <a:t>Ezzel szemben a képzés alatt biztosított munkaidő kedvezmény és a követelmények viszonylag könnyű teljesíthetősége bír a legkisebb jelentőséggel.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9993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fókuszcsoportos beszélgetések</a:t>
            </a:r>
            <a:r>
              <a:rPr lang="hu-H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tavasszal kerültek lebonyolításra. A tartalom elemzése, kiértékelés folyamatban van. A fókuszcsoportos beszélgetések célja, hogy a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 árnyaltabb statisztikai válaszok megértése;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beszélgetés során azokra a kérdésekre kerestük a választ, amelyek tisztázásával egyrészt a statisztikai eljárásokkal nem kimutatható eredmények megerősítését kívánjuk elérni, másrészt pedig visszacsatolást szeretnénk kapni a statisztikailag bizonyított válaszokra. Mindez azért fontos, mert közös célunk egy hallgatóközpontú oktatás kialakítása, mely csak abban az esetben érhető el, ha azonos alapköveken állunk és „egy irányba evezünk.”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tartalmak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első tapasztalatai szerint az oktatók igénylik, hogy segítsük a munkájukat; ugyan nyitottak az oktatási módszertantár bővítésére, de alapvető fogalmakkal nincsenek tisztában, mint például digitális kompetencia, digitális állampolgár, stb. 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buClrTx/>
            </a:pPr>
            <a:endParaRPr lang="hu-H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ClrTx/>
            </a:pP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harmadik ponthoz kiegészítés: Az eredmények</a:t>
            </a:r>
            <a:r>
              <a:rPr lang="hu-H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és a már meglévő fejlesztési tervek alapján a hallgatók digitális kompetenciáját támogató, e kompetenciára vonatkozó általános fejlesztési terv az oktatók munkájának segítésére.</a:t>
            </a:r>
            <a:endParaRPr lang="hu-H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u-HU" dirty="0" smtClean="0"/>
          </a:p>
          <a:p>
            <a:pPr>
              <a:buClrTx/>
            </a:pPr>
            <a:endParaRPr lang="hu-H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9928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Az IKT eszközök oktatásban betöltött hatékonyságának vizsgálata napjaink releváns témája, hiszen az oktatás minden szintjén fontos a digitális kompetencia fejlesztési lehetőségeinek kiaknázása (</a:t>
            </a:r>
            <a:r>
              <a:rPr lang="hu-HU" dirty="0" err="1" smtClean="0"/>
              <a:t>Drent</a:t>
            </a:r>
            <a:r>
              <a:rPr lang="hu-HU" dirty="0" smtClean="0"/>
              <a:t> –</a:t>
            </a:r>
            <a:r>
              <a:rPr lang="hu-HU" dirty="0" err="1" smtClean="0"/>
              <a:t>Meelissen</a:t>
            </a:r>
            <a:r>
              <a:rPr lang="hu-HU" dirty="0" smtClean="0"/>
              <a:t> 2008).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8625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6938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kutatás során egyrészt arra keressük a választ, hogy az NKE oktatói milyen szintű digitális kompetenciával rendelkeznek önértékelésük szerint. Másrészt pedig azt vizsgáljuk, hogy hogyan támogatják az oktatók a hallgatók digitális kompetenciáinak fejlesztését. </a:t>
            </a:r>
          </a:p>
          <a:p>
            <a:r>
              <a:rPr lang="hu-HU" dirty="0" smtClean="0"/>
              <a:t>H1: Az NKE oktatóinak digitális kompetenciája fejlesztést igényel, azonban az oktatók motivációja a digitális technológiák tanórai alkalmazása tekintetében pozitív irányt mutat.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rPr>
              <a:t>H2: A háttérváltozóknak (pl. az oktatók neme, életkora, pedagógiai végzettség, tudományos</a:t>
            </a:r>
            <a:r>
              <a:rPr lang="hu-HU" sz="1200" kern="1200" baseline="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rPr>
              <a:t> fokozat, diplomák száma stb.) 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rPr>
              <a:t>hatásuk van az oktatók digitális kompetenciájára.</a:t>
            </a:r>
          </a:p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0986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Jelen kutatásban az NKE oktatóinak digitális műveltségét, IKT-módszertani felkészültségét, továbbképzési igényeit vizsgáljuk (N=824). A kutatás két egymásra épülő szakaszból áll: (1) kvantitatív kutatás (kérdőíves), melyet 2021/2022 telén végeztünk; (2) kvalitatív kutatás (fókuszcsoportos kutatás mélyfúrás céljából – (a feldolgozása,</a:t>
            </a:r>
            <a:r>
              <a:rPr lang="hu-HU" baseline="0" dirty="0" smtClean="0"/>
              <a:t> kiértékelése</a:t>
            </a:r>
            <a:r>
              <a:rPr lang="hu-HU" dirty="0" smtClean="0"/>
              <a:t> jelenleg folyamatban van). 2017-ben az oktatás sajátosságait figyelembe véve az Európai Bizottság kidolgozta a pedagógusok és az oktatók digitális kompetenciájának európai </a:t>
            </a:r>
            <a:r>
              <a:rPr lang="hu-HU" dirty="0" err="1" smtClean="0"/>
              <a:t>keretrendszerét</a:t>
            </a:r>
            <a:r>
              <a:rPr lang="hu-HU" dirty="0" smtClean="0"/>
              <a:t>, a </a:t>
            </a:r>
            <a:r>
              <a:rPr lang="hu-HU" dirty="0" err="1" smtClean="0"/>
              <a:t>DigCompEdu</a:t>
            </a:r>
            <a:r>
              <a:rPr lang="hu-HU" dirty="0" smtClean="0"/>
              <a:t>-t (</a:t>
            </a:r>
            <a:r>
              <a:rPr lang="hu-HU" dirty="0" err="1" smtClean="0"/>
              <a:t>Redecker</a:t>
            </a:r>
            <a:r>
              <a:rPr lang="hu-HU" dirty="0" smtClean="0"/>
              <a:t> 2017). Az európai keretrendszer „meghatározza azokat a digitális </a:t>
            </a:r>
            <a:r>
              <a:rPr lang="hu-HU" dirty="0" err="1" smtClean="0"/>
              <a:t>kompetenciaterületeket</a:t>
            </a:r>
            <a:r>
              <a:rPr lang="hu-HU" dirty="0" smtClean="0"/>
              <a:t>, amelyeket a pedagógusoknak és oktatóknak fejleszteniük kell a digitális technológiák hatékony oktatási célú integrálása érdekében, továbbá́ azt is világossá teszi, melyek azok a területek, amelyek ahhoz szükségesek, hogy a pedagógusok megfelelően tudják támogatni a tanulók digitális kompetenciainak </a:t>
            </a:r>
            <a:r>
              <a:rPr lang="hu-HU" dirty="0" err="1" smtClean="0"/>
              <a:t>fejlődését</a:t>
            </a:r>
            <a:r>
              <a:rPr lang="hu-HU" dirty="0" smtClean="0"/>
              <a:t>” (Horváth et </a:t>
            </a:r>
            <a:r>
              <a:rPr lang="hu-HU" dirty="0" err="1" smtClean="0"/>
              <a:t>al</a:t>
            </a:r>
            <a:r>
              <a:rPr lang="hu-HU" dirty="0" smtClean="0"/>
              <a:t>. 2020:7).</a:t>
            </a:r>
            <a:r>
              <a:rPr lang="hu-HU" baseline="0" dirty="0" smtClean="0"/>
              <a:t> </a:t>
            </a:r>
            <a:r>
              <a:rPr lang="hu-HU" dirty="0" smtClean="0"/>
              <a:t>A kvantitatív kutatáshoz az Európai Bizottság Közös Kutatóközpontja által kidolgozott DigCompEdu kérdőívet használtuk. Az adatelemzést SPSS statisztikai programmal végeztük</a:t>
            </a:r>
            <a:endParaRPr lang="hu-HU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Természetesen a digitális kompetencia különböző szintjei számos egyéb változóval is összefüggésben állhatnak, kutatásunk során pedig igyekeztünk feltárni mindazon tényezőket.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amelyek valószínűsíthetik a magasabb vagy alacsonyabb kompetenciaszint meglétét.</a:t>
            </a:r>
          </a:p>
          <a:p>
            <a:r>
              <a:rPr lang="hu-HU" dirty="0" smtClean="0"/>
              <a:t>életkor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716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0640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Az első eredmények szerint az oktatók digitális kompetenciájának szintje pozitív irányban befolyásolja a hallgatók digitális kompetenciájának fejlesztését az oktatásban. Az oktatók többsége a B1 (Integráló), B2 (Szakértő) szint között helyezkedik el a digitális kompetenciaszintek fejlettségét tekintve, ami alapvetően jó iránynak számít a Z generáció megváltozott tanulási igényeit tekintve. Ez azt jelenti, hogy az oktatók nyitottak az új ötletek és módszertani újszerűségek tanórai integrálása felé, szívesen tesztelik az új</a:t>
            </a:r>
            <a:r>
              <a:rPr lang="hu-HU" baseline="0" dirty="0" smtClean="0"/>
              <a:t> </a:t>
            </a:r>
            <a:r>
              <a:rPr lang="hu-HU" dirty="0" smtClean="0"/>
              <a:t>módszereket, kreatívan és kritikusan alkalmazzák a különféle digitális technológiákat.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B1 : </a:t>
            </a:r>
            <a:r>
              <a:rPr lang="hu-HU" dirty="0" smtClean="0">
                <a:latin typeface="Tw Cen MT" panose="020B0602020104020603" pitchFamily="34" charset="-18"/>
              </a:rPr>
              <a:t>A beépítők számos környezetben </a:t>
            </a:r>
            <a:r>
              <a:rPr lang="hu-HU" b="1" dirty="0" smtClean="0">
                <a:solidFill>
                  <a:srgbClr val="FF0000"/>
                </a:solidFill>
                <a:latin typeface="Tw Cen MT" panose="020B0602020104020603" pitchFamily="34" charset="-18"/>
              </a:rPr>
              <a:t>próbálkoznak</a:t>
            </a:r>
            <a:r>
              <a:rPr lang="hu-HU" dirty="0" smtClean="0">
                <a:solidFill>
                  <a:srgbClr val="C3E70F"/>
                </a:solidFill>
                <a:latin typeface="Tw Cen MT" panose="020B0602020104020603" pitchFamily="34" charset="-18"/>
              </a:rPr>
              <a:t> </a:t>
            </a:r>
            <a:r>
              <a:rPr lang="hu-HU" dirty="0" smtClean="0">
                <a:latin typeface="Tw Cen MT" panose="020B0602020104020603" pitchFamily="34" charset="-18"/>
              </a:rPr>
              <a:t>a digitális technológiákkal, számos célra, sokféle gyakorlatba integrálva használják őket. A digitális technológiákat </a:t>
            </a:r>
            <a:r>
              <a:rPr lang="hu-HU" b="1" dirty="0" smtClean="0">
                <a:solidFill>
                  <a:srgbClr val="FF0000"/>
                </a:solidFill>
                <a:latin typeface="Tw Cen MT" panose="020B0602020104020603" pitchFamily="34" charset="-18"/>
              </a:rPr>
              <a:t>kreatívan alkalmazzák</a:t>
            </a:r>
            <a:r>
              <a:rPr lang="hu-HU" dirty="0" smtClean="0">
                <a:solidFill>
                  <a:srgbClr val="FF0000"/>
                </a:solidFill>
                <a:latin typeface="Tw Cen MT" panose="020B0602020104020603" pitchFamily="34" charset="-18"/>
              </a:rPr>
              <a:t>, </a:t>
            </a:r>
            <a:r>
              <a:rPr lang="hu-HU" dirty="0" smtClean="0">
                <a:latin typeface="Tw Cen MT" panose="020B0602020104020603" pitchFamily="34" charset="-18"/>
              </a:rPr>
              <a:t>megmutatva ezzel szakmai elkötelezettségük különböző aspektusait. </a:t>
            </a:r>
            <a:r>
              <a:rPr lang="hu-HU" b="1" dirty="0" smtClean="0">
                <a:solidFill>
                  <a:srgbClr val="FF0000"/>
                </a:solidFill>
                <a:latin typeface="Tw Cen MT" panose="020B0602020104020603" pitchFamily="34" charset="-18"/>
              </a:rPr>
              <a:t>Szívesen bővítik </a:t>
            </a:r>
            <a:r>
              <a:rPr lang="hu-HU" dirty="0" smtClean="0">
                <a:latin typeface="Tw Cen MT" panose="020B0602020104020603" pitchFamily="34" charset="-18"/>
              </a:rPr>
              <a:t>gyakorlati repertoárjukat. Azon dolgoznak, hogy megértsék, mely eszközök és módszerek működnek legjobban a különböző pedagógiai helyzetekben, és hogyan illeszkednek a digitális technológiák a pedagógiai stratégiákhoz és módszerekhez. </a:t>
            </a:r>
            <a:r>
              <a:rPr lang="hu-HU" b="1" dirty="0" smtClean="0">
                <a:solidFill>
                  <a:srgbClr val="FF0000"/>
                </a:solidFill>
                <a:latin typeface="Tw Cen MT" panose="020B0602020104020603" pitchFamily="34" charset="-18"/>
              </a:rPr>
              <a:t>Időre van szükségük </a:t>
            </a:r>
            <a:r>
              <a:rPr lang="hu-HU" dirty="0" smtClean="0">
                <a:latin typeface="Tw Cen MT" panose="020B0602020104020603" pitchFamily="34" charset="-18"/>
              </a:rPr>
              <a:t>a kísérletezéshez, elmélkedéshez. Katalizálhatja ezt az együttműködés ösztönző ereje és a tudáscsere, hogy mindennapi gyakorlottá válhassanak a megszerzett ismeretek.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B2:</a:t>
            </a:r>
            <a:r>
              <a:rPr lang="hu-HU" baseline="0" dirty="0" smtClean="0"/>
              <a:t> </a:t>
            </a:r>
            <a:r>
              <a:rPr lang="hu-HU" sz="1200" dirty="0" smtClean="0">
                <a:latin typeface="Tw Cen MT" panose="020B0602020104020603" pitchFamily="34" charset="-18"/>
              </a:rPr>
              <a:t>A gyakorlottak </a:t>
            </a:r>
            <a:r>
              <a:rPr lang="hu-HU" sz="1200" b="1" dirty="0" smtClean="0">
                <a:solidFill>
                  <a:srgbClr val="0070C0"/>
                </a:solidFill>
                <a:latin typeface="Tw Cen MT" panose="020B0602020104020603" pitchFamily="34" charset="-18"/>
              </a:rPr>
              <a:t>számos digitális technológiát alkalmaznak magabiztosan,</a:t>
            </a:r>
            <a:r>
              <a:rPr lang="hu-HU" sz="1200" dirty="0" smtClean="0">
                <a:solidFill>
                  <a:srgbClr val="0070C0"/>
                </a:solidFill>
                <a:latin typeface="Tw Cen MT" panose="020B0602020104020603" pitchFamily="34" charset="-18"/>
              </a:rPr>
              <a:t> </a:t>
            </a:r>
            <a:r>
              <a:rPr lang="hu-HU" sz="1200" b="1" dirty="0" smtClean="0">
                <a:solidFill>
                  <a:srgbClr val="0070C0"/>
                </a:solidFill>
                <a:latin typeface="Tw Cen MT" panose="020B0602020104020603" pitchFamily="34" charset="-18"/>
              </a:rPr>
              <a:t>kreatívan és kritikusan</a:t>
            </a:r>
            <a:r>
              <a:rPr lang="hu-HU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-18"/>
              </a:rPr>
              <a:t>, </a:t>
            </a:r>
            <a:r>
              <a:rPr lang="hu-HU" sz="1200" dirty="0" smtClean="0">
                <a:latin typeface="Tw Cen MT" panose="020B0602020104020603" pitchFamily="34" charset="-18"/>
              </a:rPr>
              <a:t>hogy javítsák pedagógiai szakmai tevékenységüket. </a:t>
            </a:r>
            <a:r>
              <a:rPr lang="hu-HU" sz="1200" b="1" dirty="0" smtClean="0">
                <a:solidFill>
                  <a:srgbClr val="0070C0"/>
                </a:solidFill>
                <a:latin typeface="Tw Cen MT" panose="020B0602020104020603" pitchFamily="34" charset="-18"/>
              </a:rPr>
              <a:t>Célszerűen választják ki </a:t>
            </a:r>
            <a:r>
              <a:rPr lang="hu-HU" sz="1200" dirty="0" smtClean="0">
                <a:latin typeface="Tw Cen MT" panose="020B0602020104020603" pitchFamily="34" charset="-18"/>
              </a:rPr>
              <a:t>a digitális technológiákat az adott helyzetekre, és megpróbálják megérteni a különböző digitális stratégiák előnyeit és hátrányait. </a:t>
            </a:r>
            <a:r>
              <a:rPr lang="hu-HU" sz="1200" b="1" dirty="0" smtClean="0">
                <a:solidFill>
                  <a:srgbClr val="0070C0"/>
                </a:solidFill>
                <a:latin typeface="Tw Cen MT" panose="020B0602020104020603" pitchFamily="34" charset="-18"/>
              </a:rPr>
              <a:t>Kíváncsiak és nyitottak az új ötletekre, </a:t>
            </a:r>
            <a:r>
              <a:rPr lang="hu-HU" sz="1200" dirty="0" smtClean="0">
                <a:latin typeface="Tw Cen MT" panose="020B0602020104020603" pitchFamily="34" charset="-18"/>
              </a:rPr>
              <a:t>tudva, hogy sok mindent még nem próbáltak ki. A kísérleteiket módszertani repertoárjuk kiterjesztésére, strukturálására és konszolidálására használják. Az innovatív gyakorlatban a gyakorlottak minden oktatási szervezet gerincét jelentik.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9398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9357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Korrelációs összefüggéssel néztük meg, hogy mely változók függnek össze; 0,5 erősségnél magasabb szignifikáns</a:t>
            </a:r>
            <a:r>
              <a:rPr lang="hu-HU" baseline="0" dirty="0" smtClean="0"/>
              <a:t> kapcsolatokat jelöltük.</a:t>
            </a:r>
          </a:p>
          <a:p>
            <a:r>
              <a:rPr lang="hu-HU" baseline="0" dirty="0" smtClean="0"/>
              <a:t>Azok, akik az egyik részterületen jobb eredményt értek el, feltehetően a másik területen is magasabb digitális komp. rendelkezik.</a:t>
            </a:r>
          </a:p>
          <a:p>
            <a:endParaRPr lang="hu-HU" baseline="0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8928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 - egy so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1522800" y="1711354"/>
            <a:ext cx="10080000" cy="880844"/>
          </a:xfrm>
          <a:prstGeom prst="rect">
            <a:avLst/>
          </a:prstGeom>
        </p:spPr>
        <p:txBody>
          <a:bodyPr anchor="b"/>
          <a:lstStyle>
            <a:lvl1pPr algn="l">
              <a:defRPr sz="6000" cap="all" baseline="0">
                <a:solidFill>
                  <a:schemeClr val="bg1"/>
                </a:solidFill>
                <a:latin typeface="Garamond" pitchFamily="18" charset="0"/>
              </a:defRPr>
            </a:lvl1pPr>
          </a:lstStyle>
          <a:p>
            <a:r>
              <a:rPr lang="hu-HU" dirty="0" smtClean="0"/>
              <a:t>A prezentáció címe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522800" y="2734812"/>
            <a:ext cx="10080000" cy="7298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 b="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smtClean="0"/>
              <a:t>Alcíme egy sorban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5743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 - két so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1522800" y="1306279"/>
            <a:ext cx="10080000" cy="1845947"/>
          </a:xfrm>
          <a:prstGeom prst="rect">
            <a:avLst/>
          </a:prstGeom>
        </p:spPr>
        <p:txBody>
          <a:bodyPr anchor="b"/>
          <a:lstStyle>
            <a:lvl1pPr algn="l">
              <a:defRPr sz="6000" b="0" cap="all" baseline="0">
                <a:solidFill>
                  <a:schemeClr val="bg1"/>
                </a:solidFill>
                <a:latin typeface="Garamond" pitchFamily="18" charset="0"/>
              </a:defRPr>
            </a:lvl1pPr>
          </a:lstStyle>
          <a:p>
            <a:r>
              <a:rPr lang="hu-HU" dirty="0" smtClean="0"/>
              <a:t>A prezentáció címe </a:t>
            </a:r>
            <a:br>
              <a:rPr lang="hu-HU" dirty="0" smtClean="0"/>
            </a:br>
            <a:r>
              <a:rPr lang="hu-HU" dirty="0" smtClean="0"/>
              <a:t>Két sorban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522800" y="3261284"/>
            <a:ext cx="10080000" cy="87863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 b="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smtClean="0"/>
              <a:t>Alcíme</a:t>
            </a:r>
            <a:br>
              <a:rPr lang="hu-HU" dirty="0" smtClean="0"/>
            </a:br>
            <a:r>
              <a:rPr lang="hu-HU" dirty="0" smtClean="0"/>
              <a:t>két sorban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1454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54400" y="1519200"/>
            <a:ext cx="4500000" cy="3643350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30800" y="1519200"/>
            <a:ext cx="4500000" cy="3643350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9023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4400" y="1519200"/>
            <a:ext cx="9126000" cy="3633825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>
                <a:latin typeface="Garamond" pitchFamily="18" charset="0"/>
              </a:defRPr>
            </a:lvl1pPr>
            <a:lvl2pPr>
              <a:buClr>
                <a:srgbClr val="72B240"/>
              </a:buClr>
              <a:defRPr>
                <a:latin typeface="Garamond" pitchFamily="18" charset="0"/>
              </a:defRPr>
            </a:lvl2pPr>
            <a:lvl3pPr>
              <a:buClr>
                <a:srgbClr val="72B240"/>
              </a:buClr>
              <a:defRPr>
                <a:latin typeface="Garamond" pitchFamily="18" charset="0"/>
              </a:defRPr>
            </a:lvl3pPr>
            <a:lvl4pPr>
              <a:buClr>
                <a:srgbClr val="72B240"/>
              </a:buClr>
              <a:defRPr>
                <a:latin typeface="Garamond" pitchFamily="18" charset="0"/>
              </a:defRPr>
            </a:lvl4pPr>
            <a:lvl5pPr>
              <a:buClr>
                <a:srgbClr val="72B240"/>
              </a:buClr>
              <a:defRPr>
                <a:latin typeface="Garamond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0291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54400" y="1519200"/>
            <a:ext cx="4500000" cy="3643350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30800" y="1519200"/>
            <a:ext cx="4500000" cy="3643350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9886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454401" y="1519200"/>
            <a:ext cx="4500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454401" y="2355168"/>
            <a:ext cx="4500000" cy="2816907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29511" y="1519200"/>
            <a:ext cx="4500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29511" y="2355168"/>
            <a:ext cx="4500000" cy="2816907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86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275386" y="1519200"/>
            <a:ext cx="5365818" cy="3633825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 sz="3200"/>
            </a:lvl1pPr>
            <a:lvl2pPr>
              <a:buClr>
                <a:srgbClr val="72B240"/>
              </a:buClr>
              <a:defRPr sz="2800"/>
            </a:lvl2pPr>
            <a:lvl3pPr>
              <a:buClr>
                <a:srgbClr val="72B240"/>
              </a:buClr>
              <a:defRPr sz="2400"/>
            </a:lvl3pPr>
            <a:lvl4pPr>
              <a:buClr>
                <a:srgbClr val="72B240"/>
              </a:buClr>
              <a:defRPr sz="2000"/>
            </a:lvl4pPr>
            <a:lvl5pPr>
              <a:buClr>
                <a:srgbClr val="72B24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54401" y="1519200"/>
            <a:ext cx="3620018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304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817996" y="1519200"/>
            <a:ext cx="4863401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54400" y="1519200"/>
            <a:ext cx="3932237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423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454400" y="1519200"/>
            <a:ext cx="6805345" cy="3700500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91525" y="1524001"/>
            <a:ext cx="2200274" cy="3629024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txBody>
          <a:bodyPr vert="vert"/>
          <a:lstStyle>
            <a:lvl1pPr>
              <a:defRPr sz="30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157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C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8"/>
            <a:ext cx="12372836" cy="6856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26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84" r:id="rId3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C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23197"/>
            <a:ext cx="12189710" cy="171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15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78" r:id="rId3"/>
    <p:sldLayoutId id="2147483680" r:id="rId4"/>
    <p:sldLayoutId id="2147483681" r:id="rId5"/>
    <p:sldLayoutId id="2147483683" r:id="rId6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46246" y="3200016"/>
            <a:ext cx="10080000" cy="88084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hu-HU" dirty="0"/>
              <a:t/>
            </a:r>
            <a:br>
              <a:rPr lang="hu-HU" dirty="0"/>
            </a:br>
            <a:r>
              <a:rPr lang="hu-HU" sz="5400" dirty="0">
                <a:solidFill>
                  <a:schemeClr val="tx1"/>
                </a:solidFill>
              </a:rPr>
              <a:t>AZ NKE Oktatóinak digitális kompetencia Vizsgálata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74430" y="5477995"/>
            <a:ext cx="5002708" cy="729842"/>
          </a:xfrm>
        </p:spPr>
        <p:txBody>
          <a:bodyPr>
            <a:noAutofit/>
          </a:bodyPr>
          <a:lstStyle/>
          <a:p>
            <a:r>
              <a:rPr lang="hu-HU" sz="2000" dirty="0" smtClean="0"/>
              <a:t>Kreatív Tanulás Konferencia</a:t>
            </a:r>
          </a:p>
          <a:p>
            <a:r>
              <a:rPr lang="hu-HU" sz="2000" dirty="0" smtClean="0"/>
              <a:t>2023-09-14</a:t>
            </a:r>
            <a:endParaRPr lang="hu-HU" sz="20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00" y="137407"/>
            <a:ext cx="1984952" cy="1984952"/>
          </a:xfrm>
          <a:prstGeom prst="rect">
            <a:avLst/>
          </a:prstGeom>
        </p:spPr>
      </p:pic>
      <p:sp>
        <p:nvSpPr>
          <p:cNvPr id="6" name="Alcím 2"/>
          <p:cNvSpPr txBox="1">
            <a:spLocks/>
          </p:cNvSpPr>
          <p:nvPr/>
        </p:nvSpPr>
        <p:spPr>
          <a:xfrm>
            <a:off x="820615" y="4249336"/>
            <a:ext cx="10805631" cy="72984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 cap="all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dirty="0" smtClean="0"/>
              <a:t>Háttérváltozók szerinti összefüggésvizsgálat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423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56" y="817984"/>
            <a:ext cx="11277600" cy="5031671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169915" y="122821"/>
            <a:ext cx="10040880" cy="14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hu-HU" altLang="hu-HU" sz="3200" b="1" dirty="0" smtClean="0">
                <a:solidFill>
                  <a:srgbClr val="72B240"/>
                </a:solidFill>
                <a:latin typeface="+mj-lt"/>
              </a:rPr>
              <a:t>NKE profil - </a:t>
            </a:r>
            <a:r>
              <a:rPr lang="hu-HU" sz="3200" b="1" dirty="0" err="1" smtClean="0">
                <a:solidFill>
                  <a:srgbClr val="72B24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DigCompEdu</a:t>
            </a:r>
            <a:r>
              <a:rPr lang="hu-HU" sz="3200" b="1" dirty="0" smtClean="0">
                <a:solidFill>
                  <a:srgbClr val="72B24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Online Kérdőív (22 </a:t>
            </a:r>
            <a:r>
              <a:rPr lang="hu-HU" sz="3200" b="1" dirty="0">
                <a:solidFill>
                  <a:srgbClr val="72B240"/>
                </a:solidFill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kérdés)</a:t>
            </a:r>
          </a:p>
          <a:p>
            <a:pPr algn="ctr">
              <a:spcBef>
                <a:spcPts val="600"/>
              </a:spcBef>
            </a:pPr>
            <a:r>
              <a:rPr lang="hu-HU" altLang="hu-HU" sz="2400" b="1" dirty="0">
                <a:latin typeface="Tw Cen MT" panose="020B0602020104020603" pitchFamily="34" charset="-18"/>
              </a:rPr>
              <a:t/>
            </a:r>
            <a:br>
              <a:rPr lang="hu-HU" altLang="hu-HU" sz="2400" b="1" dirty="0">
                <a:latin typeface="Tw Cen MT" panose="020B0602020104020603" pitchFamily="34" charset="-18"/>
              </a:rPr>
            </a:br>
            <a:endParaRPr lang="hu-HU" sz="24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214690" y="6519446"/>
            <a:ext cx="4232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>
                <a:latin typeface="+mj-lt"/>
              </a:rPr>
              <a:t>Forrás: TKP kutatás, </a:t>
            </a:r>
            <a:r>
              <a:rPr lang="hu-HU" sz="1600" dirty="0" err="1" smtClean="0">
                <a:latin typeface="+mj-lt"/>
              </a:rPr>
              <a:t>DigCompEdu</a:t>
            </a:r>
            <a:r>
              <a:rPr lang="hu-HU" sz="1600" dirty="0" smtClean="0">
                <a:latin typeface="+mj-lt"/>
              </a:rPr>
              <a:t> adatbázis 2022</a:t>
            </a:r>
            <a:endParaRPr lang="hu-H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743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 txBox="1">
            <a:spLocks noGrp="1"/>
          </p:cNvSpPr>
          <p:nvPr>
            <p:ph type="title"/>
          </p:nvPr>
        </p:nvSpPr>
        <p:spPr>
          <a:xfrm>
            <a:off x="1699912" y="2365042"/>
            <a:ext cx="8784000" cy="5076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b="1" dirty="0" smtClean="0">
                <a:solidFill>
                  <a:srgbClr val="72B240"/>
                </a:solidFill>
                <a:latin typeface="+mn-lt"/>
                <a:ea typeface="Verdana" panose="020B0604030504040204" pitchFamily="34" charset="0"/>
              </a:rPr>
              <a:t>Háttérváltozók szerinti összefüggések</a:t>
            </a:r>
            <a:endParaRPr lang="hu-HU" sz="4000" b="1" dirty="0">
              <a:solidFill>
                <a:srgbClr val="72B240"/>
              </a:solidFill>
              <a:latin typeface="+mn-lt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05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3129984"/>
              </p:ext>
            </p:extLst>
          </p:nvPr>
        </p:nvGraphicFramePr>
        <p:xfrm>
          <a:off x="423079" y="1657027"/>
          <a:ext cx="11464124" cy="3278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536">
                  <a:extLst>
                    <a:ext uri="{9D8B030D-6E8A-4147-A177-3AD203B41FA5}">
                      <a16:colId xmlns:a16="http://schemas.microsoft.com/office/drawing/2014/main" val="2207929252"/>
                    </a:ext>
                  </a:extLst>
                </a:gridCol>
                <a:gridCol w="1946031">
                  <a:extLst>
                    <a:ext uri="{9D8B030D-6E8A-4147-A177-3AD203B41FA5}">
                      <a16:colId xmlns:a16="http://schemas.microsoft.com/office/drawing/2014/main" val="261177547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811796875"/>
                    </a:ext>
                  </a:extLst>
                </a:gridCol>
                <a:gridCol w="1729154">
                  <a:extLst>
                    <a:ext uri="{9D8B030D-6E8A-4147-A177-3AD203B41FA5}">
                      <a16:colId xmlns:a16="http://schemas.microsoft.com/office/drawing/2014/main" val="733717949"/>
                    </a:ext>
                  </a:extLst>
                </a:gridCol>
                <a:gridCol w="1224419">
                  <a:extLst>
                    <a:ext uri="{9D8B030D-6E8A-4147-A177-3AD203B41FA5}">
                      <a16:colId xmlns:a16="http://schemas.microsoft.com/office/drawing/2014/main" val="1414594235"/>
                    </a:ext>
                  </a:extLst>
                </a:gridCol>
                <a:gridCol w="1481252">
                  <a:extLst>
                    <a:ext uri="{9D8B030D-6E8A-4147-A177-3AD203B41FA5}">
                      <a16:colId xmlns:a16="http://schemas.microsoft.com/office/drawing/2014/main" val="1755257216"/>
                    </a:ext>
                  </a:extLst>
                </a:gridCol>
                <a:gridCol w="1637732">
                  <a:extLst>
                    <a:ext uri="{9D8B030D-6E8A-4147-A177-3AD203B41FA5}">
                      <a16:colId xmlns:a16="http://schemas.microsoft.com/office/drawing/2014/main" val="2035151261"/>
                    </a:ext>
                  </a:extLst>
                </a:gridCol>
              </a:tblGrid>
              <a:tr h="990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Szakmai elkötelezettség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Digitális források kezelése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Tanulás </a:t>
                      </a:r>
                      <a:r>
                        <a:rPr lang="hu-HU" sz="14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tanítás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Értékelés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Tanulók támogatása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Hallgatók digitális kompetenciáinak támogatása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140689"/>
                  </a:ext>
                </a:extLst>
              </a:tr>
              <a:tr h="571815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Mann-</a:t>
                      </a:r>
                      <a:r>
                        <a:rPr lang="hu-HU" sz="14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Whitney</a:t>
                      </a: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U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10729,000</a:t>
                      </a:r>
                      <a:endParaRPr lang="hu-H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10542,000</a:t>
                      </a:r>
                      <a:endParaRPr lang="hu-H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9507,500</a:t>
                      </a:r>
                      <a:endParaRPr lang="hu-HU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9013,500</a:t>
                      </a:r>
                      <a:endParaRPr lang="hu-HU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10129,000</a:t>
                      </a:r>
                      <a:endParaRPr lang="hu-HU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8832,000</a:t>
                      </a:r>
                      <a:endParaRPr lang="hu-HU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141836"/>
                  </a:ext>
                </a:extLst>
              </a:tr>
              <a:tr h="571815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Wilcoxon</a:t>
                      </a: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W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17057,000</a:t>
                      </a:r>
                      <a:endParaRPr lang="hu-HU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16870,000</a:t>
                      </a:r>
                      <a:endParaRPr lang="hu-H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15393,500</a:t>
                      </a:r>
                      <a:endParaRPr lang="hu-H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14164,500</a:t>
                      </a:r>
                      <a:endParaRPr lang="hu-HU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15907,000</a:t>
                      </a:r>
                      <a:endParaRPr lang="hu-HU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14610,000</a:t>
                      </a:r>
                      <a:endParaRPr lang="hu-HU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269079"/>
                  </a:ext>
                </a:extLst>
              </a:tr>
              <a:tr h="571815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-1,171</a:t>
                      </a:r>
                      <a:endParaRPr lang="hu-HU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-1,412</a:t>
                      </a:r>
                      <a:endParaRPr lang="hu-HU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-1,934</a:t>
                      </a:r>
                      <a:endParaRPr lang="hu-H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-0,862</a:t>
                      </a:r>
                      <a:endParaRPr lang="hu-H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-0,637</a:t>
                      </a:r>
                      <a:endParaRPr lang="hu-H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-2,339</a:t>
                      </a:r>
                      <a:endParaRPr lang="hu-HU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799437"/>
                  </a:ext>
                </a:extLst>
              </a:tr>
              <a:tr h="571815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Asymp</a:t>
                      </a: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hu-HU" sz="14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Sig</a:t>
                      </a: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. (2-tailed)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0,242</a:t>
                      </a:r>
                      <a:endParaRPr lang="hu-H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0,158</a:t>
                      </a:r>
                      <a:endParaRPr lang="hu-H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0,053</a:t>
                      </a:r>
                      <a:endParaRPr lang="hu-H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0,389</a:t>
                      </a:r>
                      <a:endParaRPr lang="hu-H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solidFill>
                            <a:srgbClr val="010205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0,524</a:t>
                      </a:r>
                      <a:endParaRPr lang="hu-H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0,019</a:t>
                      </a:r>
                      <a:endParaRPr lang="hu-HU" sz="1600" dirty="0">
                        <a:solidFill>
                          <a:srgbClr val="C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75520"/>
                  </a:ext>
                </a:extLst>
              </a:tr>
            </a:tbl>
          </a:graphicData>
        </a:graphic>
      </p:graphicFrame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574146" y="114148"/>
            <a:ext cx="11324495" cy="50760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hu-HU" sz="3600" b="1" dirty="0">
                <a:solidFill>
                  <a:srgbClr val="72B240"/>
                </a:solidFill>
                <a:ea typeface="Verdana" panose="020B0604030504040204" pitchFamily="34" charset="0"/>
              </a:rPr>
              <a:t>Nemek és a kompetenciaterületeken elért átlagos pontszámok összefüggései</a:t>
            </a:r>
            <a:r>
              <a:rPr lang="hu-HU" sz="3600" b="1" dirty="0">
                <a:ea typeface="Verdana" panose="020B0604030504040204" pitchFamily="34" charset="0"/>
              </a:rPr>
              <a:t/>
            </a:r>
            <a:br>
              <a:rPr lang="hu-HU" sz="3600" b="1" dirty="0">
                <a:ea typeface="Verdana" panose="020B0604030504040204" pitchFamily="34" charset="0"/>
              </a:rPr>
            </a:br>
            <a:endParaRPr lang="hu-HU" sz="3600" dirty="0">
              <a:ea typeface="Verdana" panose="020B0604030504040204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84944" y="6519446"/>
            <a:ext cx="4232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>
                <a:latin typeface="+mj-lt"/>
              </a:rPr>
              <a:t>Forrás: TKP kutatás, </a:t>
            </a:r>
            <a:r>
              <a:rPr lang="hu-HU" sz="1600" dirty="0" err="1" smtClean="0">
                <a:latin typeface="+mj-lt"/>
              </a:rPr>
              <a:t>DigCompEdu</a:t>
            </a:r>
            <a:r>
              <a:rPr lang="hu-HU" sz="1600" dirty="0" smtClean="0">
                <a:latin typeface="+mj-lt"/>
              </a:rPr>
              <a:t> adatbázis 2022</a:t>
            </a:r>
            <a:endParaRPr lang="hu-HU" sz="1600" dirty="0">
              <a:latin typeface="+mj-lt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392483" y="5178318"/>
            <a:ext cx="58580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Forrás</a:t>
            </a:r>
            <a:r>
              <a:rPr lang="en-GB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TKP2021-NKTA-51; n=355; Mann-Whitney U Test </a:t>
            </a:r>
            <a:r>
              <a:rPr lang="hu-H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***: P ≤ 0.001, **: P ≤ 0.01, *: P ≤0.05</a:t>
            </a:r>
            <a:endParaRPr lang="hu-HU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260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348262"/>
              </p:ext>
            </p:extLst>
          </p:nvPr>
        </p:nvGraphicFramePr>
        <p:xfrm>
          <a:off x="232015" y="1519237"/>
          <a:ext cx="11680238" cy="342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7444">
                  <a:extLst>
                    <a:ext uri="{9D8B030D-6E8A-4147-A177-3AD203B41FA5}">
                      <a16:colId xmlns:a16="http://schemas.microsoft.com/office/drawing/2014/main" val="1388636283"/>
                    </a:ext>
                  </a:extLst>
                </a:gridCol>
                <a:gridCol w="1519767">
                  <a:extLst>
                    <a:ext uri="{9D8B030D-6E8A-4147-A177-3AD203B41FA5}">
                      <a16:colId xmlns:a16="http://schemas.microsoft.com/office/drawing/2014/main" val="1328940812"/>
                    </a:ext>
                  </a:extLst>
                </a:gridCol>
                <a:gridCol w="1842710">
                  <a:extLst>
                    <a:ext uri="{9D8B030D-6E8A-4147-A177-3AD203B41FA5}">
                      <a16:colId xmlns:a16="http://schemas.microsoft.com/office/drawing/2014/main" val="2926602153"/>
                    </a:ext>
                  </a:extLst>
                </a:gridCol>
                <a:gridCol w="1650220">
                  <a:extLst>
                    <a:ext uri="{9D8B030D-6E8A-4147-A177-3AD203B41FA5}">
                      <a16:colId xmlns:a16="http://schemas.microsoft.com/office/drawing/2014/main" val="1274854525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1394400170"/>
                    </a:ext>
                  </a:extLst>
                </a:gridCol>
                <a:gridCol w="1668605">
                  <a:extLst>
                    <a:ext uri="{9D8B030D-6E8A-4147-A177-3AD203B41FA5}">
                      <a16:colId xmlns:a16="http://schemas.microsoft.com/office/drawing/2014/main" val="1720473137"/>
                    </a:ext>
                  </a:extLst>
                </a:gridCol>
                <a:gridCol w="1668605">
                  <a:extLst>
                    <a:ext uri="{9D8B030D-6E8A-4147-A177-3AD203B41FA5}">
                      <a16:colId xmlns:a16="http://schemas.microsoft.com/office/drawing/2014/main" val="3306859000"/>
                    </a:ext>
                  </a:extLst>
                </a:gridCol>
              </a:tblGrid>
              <a:tr h="9986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Szakmai elkötelezettség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Digitális források kezelése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Tanulás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tanítás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Értékelés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Tanulók támogatása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Hallgatók digitális kompetenciáinak támogatása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76406"/>
                  </a:ext>
                </a:extLst>
              </a:tr>
              <a:tr h="607485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Mann-</a:t>
                      </a:r>
                      <a:r>
                        <a:rPr lang="hu-HU" sz="16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Whitney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U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11551,000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10684,500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9926,000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9141,500</a:t>
                      </a:r>
                      <a:endParaRPr lang="hu-HU" sz="160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8997,000</a:t>
                      </a:r>
                      <a:endParaRPr lang="hu-HU" sz="160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9586,500</a:t>
                      </a:r>
                      <a:endParaRPr lang="hu-HU" sz="160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614127"/>
                  </a:ext>
                </a:extLst>
              </a:tr>
              <a:tr h="607485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Wilcoxon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W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17992,000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17125,500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30429,000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27096,500</a:t>
                      </a:r>
                      <a:endParaRPr lang="hu-HU" sz="160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28500,000</a:t>
                      </a:r>
                      <a:endParaRPr lang="hu-HU" sz="160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29089,500</a:t>
                      </a:r>
                      <a:endParaRPr lang="hu-HU" sz="160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530431"/>
                  </a:ext>
                </a:extLst>
              </a:tr>
              <a:tr h="607485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-0,184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-1,288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-1,437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-0,735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-2,247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-1,306</a:t>
                      </a:r>
                      <a:endParaRPr lang="hu-HU" sz="160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955606"/>
                  </a:ext>
                </a:extLst>
              </a:tr>
              <a:tr h="607485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Asymp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hu-HU" sz="16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Sig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. (2-tailed)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0,854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0,198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0,151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0,462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0,025</a:t>
                      </a:r>
                      <a:endParaRPr lang="hu-HU" sz="2400" dirty="0">
                        <a:solidFill>
                          <a:srgbClr val="C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rgbClr val="010205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0,192</a:t>
                      </a:r>
                      <a:endParaRPr lang="hu-HU" sz="1600" dirty="0"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4497"/>
                  </a:ext>
                </a:extLst>
              </a:tr>
            </a:tbl>
          </a:graphicData>
        </a:graphic>
      </p:graphicFrame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955843" y="149289"/>
            <a:ext cx="10492945" cy="50760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hu-HU" sz="3600" b="1" dirty="0">
                <a:solidFill>
                  <a:srgbClr val="72B240"/>
                </a:solidFill>
                <a:ea typeface="Verdana" panose="020B0604030504040204" pitchFamily="34" charset="0"/>
              </a:rPr>
              <a:t>Pedagógus végzettség és a kompetenciaterületeken elért átlagos pontszámok összefüggései</a:t>
            </a: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hu-H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32628" y="6519446"/>
            <a:ext cx="4232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>
                <a:latin typeface="+mj-lt"/>
              </a:rPr>
              <a:t>Forrás: TKP kutatás, </a:t>
            </a:r>
            <a:r>
              <a:rPr lang="hu-HU" sz="1600" dirty="0" err="1" smtClean="0">
                <a:latin typeface="+mj-lt"/>
              </a:rPr>
              <a:t>DigCompEdu</a:t>
            </a:r>
            <a:r>
              <a:rPr lang="hu-HU" sz="1600" dirty="0" smtClean="0">
                <a:latin typeface="+mj-lt"/>
              </a:rPr>
              <a:t> adatbázis 2022</a:t>
            </a:r>
            <a:endParaRPr lang="hu-HU" sz="1600" dirty="0">
              <a:latin typeface="+mj-lt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242170" y="5253474"/>
            <a:ext cx="5858005" cy="884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u-H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Forrás</a:t>
            </a:r>
            <a:r>
              <a:rPr lang="en-GB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TKP2021-NKTA-51; n=355; Mann-Whitney U Test </a:t>
            </a:r>
            <a:r>
              <a:rPr lang="hu-H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***: P ≤ 0.001, **: P ≤ 0.01, *: P ≤0.05</a:t>
            </a:r>
            <a:endParaRPr lang="hu-HU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62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396175" y="175365"/>
            <a:ext cx="11330616" cy="50760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hu-HU" sz="3600" b="1" dirty="0">
                <a:solidFill>
                  <a:srgbClr val="72B240"/>
                </a:solidFill>
                <a:ea typeface="Verdana" panose="020B0604030504040204" pitchFamily="34" charset="0"/>
              </a:rPr>
              <a:t>Diplomák száma és a kompetenciaterületeken elért átlagos pontszámok összefüggései</a:t>
            </a:r>
            <a:br>
              <a:rPr lang="hu-HU" sz="3600" b="1" dirty="0">
                <a:solidFill>
                  <a:srgbClr val="72B240"/>
                </a:solidFill>
                <a:ea typeface="Verdana" panose="020B0604030504040204" pitchFamily="34" charset="0"/>
              </a:rPr>
            </a:br>
            <a:endParaRPr lang="hu-HU" sz="3600" dirty="0">
              <a:solidFill>
                <a:srgbClr val="72B240"/>
              </a:solidFill>
              <a:ea typeface="Verdana" panose="020B0604030504040204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597158" y="5693104"/>
            <a:ext cx="5773511" cy="463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hu-HU" b="1" dirty="0">
              <a:latin typeface="Tw Cen MT" panose="020B0602020104020603" pitchFamily="34" charset="-18"/>
              <a:ea typeface="Verdana" panose="020B0604030504040204" pitchFamily="34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68406" y="6519446"/>
            <a:ext cx="4232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>
                <a:latin typeface="+mj-lt"/>
              </a:rPr>
              <a:t>Forrás: TKP kutatás, </a:t>
            </a:r>
            <a:r>
              <a:rPr lang="hu-HU" sz="1600" dirty="0" err="1" smtClean="0">
                <a:latin typeface="+mj-lt"/>
              </a:rPr>
              <a:t>DigCompEdu</a:t>
            </a:r>
            <a:r>
              <a:rPr lang="hu-HU" sz="1600" dirty="0" smtClean="0">
                <a:latin typeface="+mj-lt"/>
              </a:rPr>
              <a:t> adatbázis 2022</a:t>
            </a:r>
            <a:endParaRPr lang="hu-HU" sz="1600" dirty="0">
              <a:latin typeface="+mj-lt"/>
            </a:endParaRP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481929"/>
              </p:ext>
            </p:extLst>
          </p:nvPr>
        </p:nvGraphicFramePr>
        <p:xfrm>
          <a:off x="638827" y="1628385"/>
          <a:ext cx="10885117" cy="35072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7809">
                  <a:extLst>
                    <a:ext uri="{9D8B030D-6E8A-4147-A177-3AD203B41FA5}">
                      <a16:colId xmlns:a16="http://schemas.microsoft.com/office/drawing/2014/main" val="4208790428"/>
                    </a:ext>
                  </a:extLst>
                </a:gridCol>
                <a:gridCol w="2680569">
                  <a:extLst>
                    <a:ext uri="{9D8B030D-6E8A-4147-A177-3AD203B41FA5}">
                      <a16:colId xmlns:a16="http://schemas.microsoft.com/office/drawing/2014/main" val="3047266215"/>
                    </a:ext>
                  </a:extLst>
                </a:gridCol>
                <a:gridCol w="2044704">
                  <a:extLst>
                    <a:ext uri="{9D8B030D-6E8A-4147-A177-3AD203B41FA5}">
                      <a16:colId xmlns:a16="http://schemas.microsoft.com/office/drawing/2014/main" val="3873623239"/>
                    </a:ext>
                  </a:extLst>
                </a:gridCol>
                <a:gridCol w="2402035">
                  <a:extLst>
                    <a:ext uri="{9D8B030D-6E8A-4147-A177-3AD203B41FA5}">
                      <a16:colId xmlns:a16="http://schemas.microsoft.com/office/drawing/2014/main" val="2878198603"/>
                    </a:ext>
                  </a:extLst>
                </a:gridCol>
              </a:tblGrid>
              <a:tr h="5892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hu-H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Diplomák száma</a:t>
                      </a:r>
                      <a:endParaRPr lang="hu-H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Test </a:t>
                      </a:r>
                      <a:r>
                        <a:rPr lang="hu-HU" sz="20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Statistic</a:t>
                      </a:r>
                      <a:endParaRPr lang="hu-H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Szignifikancia</a:t>
                      </a:r>
                      <a:endParaRPr lang="hu-H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262584"/>
                  </a:ext>
                </a:extLst>
              </a:tr>
              <a:tr h="589224"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0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Tanulás &amp; tanítás </a:t>
                      </a:r>
                      <a:endParaRPr lang="hu-HU" sz="20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1-3</a:t>
                      </a:r>
                      <a:endParaRPr lang="hu-H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-62,285</a:t>
                      </a:r>
                      <a:endParaRPr lang="hu-HU" sz="28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0,000</a:t>
                      </a:r>
                      <a:endParaRPr lang="hu-HU" sz="28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16688"/>
                  </a:ext>
                </a:extLst>
              </a:tr>
              <a:tr h="589224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2-3</a:t>
                      </a:r>
                      <a:endParaRPr lang="hu-H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-48,462</a:t>
                      </a:r>
                      <a:endParaRPr lang="hu-H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0,004</a:t>
                      </a:r>
                      <a:endParaRPr lang="hu-HU" sz="28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030782"/>
                  </a:ext>
                </a:extLst>
              </a:tr>
              <a:tr h="595700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Tanulók támogatása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1-3</a:t>
                      </a:r>
                      <a:endParaRPr lang="hu-H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-45,227</a:t>
                      </a:r>
                      <a:endParaRPr lang="hu-H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0,025</a:t>
                      </a:r>
                      <a:endParaRPr lang="hu-H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711132"/>
                  </a:ext>
                </a:extLst>
              </a:tr>
              <a:tr h="571957"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0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Hallgatók digitális kompetenciáinak támogatása</a:t>
                      </a:r>
                      <a:endParaRPr lang="hu-HU" sz="20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1-3</a:t>
                      </a:r>
                      <a:endParaRPr lang="hu-H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-59,441</a:t>
                      </a:r>
                      <a:endParaRPr lang="hu-H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0,001</a:t>
                      </a:r>
                      <a:endParaRPr lang="hu-HU" sz="28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123414"/>
                  </a:ext>
                </a:extLst>
              </a:tr>
              <a:tr h="57195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2-3</a:t>
                      </a:r>
                      <a:endParaRPr lang="hu-H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-39,435</a:t>
                      </a:r>
                      <a:endParaRPr lang="hu-H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0,035</a:t>
                      </a:r>
                      <a:endParaRPr lang="hu-H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322329"/>
                  </a:ext>
                </a:extLst>
              </a:tr>
            </a:tbl>
          </a:graphicData>
        </a:graphic>
      </p:graphicFrame>
      <p:sp>
        <p:nvSpPr>
          <p:cNvPr id="10" name="Téglalap 9"/>
          <p:cNvSpPr/>
          <p:nvPr/>
        </p:nvSpPr>
        <p:spPr>
          <a:xfrm>
            <a:off x="668055" y="5366208"/>
            <a:ext cx="58955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u-H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Forrás</a:t>
            </a:r>
            <a:r>
              <a:rPr lang="en-GB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TKP2021-NKTA-51; n=355; Dunn-</a:t>
            </a:r>
            <a:r>
              <a:rPr lang="en-GB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Bonferroni</a:t>
            </a: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Test </a:t>
            </a:r>
            <a:r>
              <a:rPr lang="hu-H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***: P ≤ 0.001, **: P ≤ 0.01, *: P ≤0.05</a:t>
            </a:r>
            <a:endParaRPr lang="hu-HU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00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0" y="150125"/>
            <a:ext cx="12192000" cy="50760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hu-HU" sz="3600" b="1" dirty="0">
                <a:solidFill>
                  <a:srgbClr val="72B240"/>
                </a:solidFill>
                <a:ea typeface="Verdana" panose="020B0604030504040204" pitchFamily="34" charset="0"/>
              </a:rPr>
              <a:t>Tudományos fokozat és a kompetenciaterületeken elért átlagos pontszámok összefüggései</a:t>
            </a:r>
            <a:r>
              <a:rPr lang="hu-HU" sz="3600" b="1" dirty="0">
                <a:ea typeface="Verdana" panose="020B0604030504040204" pitchFamily="34" charset="0"/>
              </a:rPr>
              <a:t/>
            </a:r>
            <a:br>
              <a:rPr lang="hu-HU" sz="3600" b="1" dirty="0">
                <a:ea typeface="Verdana" panose="020B0604030504040204" pitchFamily="34" charset="0"/>
              </a:rPr>
            </a:br>
            <a:endParaRPr lang="hu-HU" sz="3600" dirty="0">
              <a:ea typeface="Verdana" panose="020B0604030504040204" pitchFamily="34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79352" y="6519446"/>
            <a:ext cx="4232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>
                <a:latin typeface="+mj-lt"/>
              </a:rPr>
              <a:t>Forrás: TKP kutatás, </a:t>
            </a:r>
            <a:r>
              <a:rPr lang="hu-HU" sz="1600" dirty="0" err="1" smtClean="0">
                <a:latin typeface="+mj-lt"/>
              </a:rPr>
              <a:t>DigCompEdu</a:t>
            </a:r>
            <a:r>
              <a:rPr lang="hu-HU" sz="1600" dirty="0" smtClean="0">
                <a:latin typeface="+mj-lt"/>
              </a:rPr>
              <a:t> adatbázis 2022</a:t>
            </a:r>
            <a:endParaRPr lang="hu-HU" sz="1600" dirty="0">
              <a:latin typeface="+mj-lt"/>
            </a:endParaRP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381497"/>
              </p:ext>
            </p:extLst>
          </p:nvPr>
        </p:nvGraphicFramePr>
        <p:xfrm>
          <a:off x="501043" y="1427965"/>
          <a:ext cx="11273423" cy="3825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9593">
                  <a:extLst>
                    <a:ext uri="{9D8B030D-6E8A-4147-A177-3AD203B41FA5}">
                      <a16:colId xmlns:a16="http://schemas.microsoft.com/office/drawing/2014/main" val="1894059384"/>
                    </a:ext>
                  </a:extLst>
                </a:gridCol>
                <a:gridCol w="3308349">
                  <a:extLst>
                    <a:ext uri="{9D8B030D-6E8A-4147-A177-3AD203B41FA5}">
                      <a16:colId xmlns:a16="http://schemas.microsoft.com/office/drawing/2014/main" val="2034517705"/>
                    </a:ext>
                  </a:extLst>
                </a:gridCol>
                <a:gridCol w="2015426">
                  <a:extLst>
                    <a:ext uri="{9D8B030D-6E8A-4147-A177-3AD203B41FA5}">
                      <a16:colId xmlns:a16="http://schemas.microsoft.com/office/drawing/2014/main" val="3227055775"/>
                    </a:ext>
                  </a:extLst>
                </a:gridCol>
                <a:gridCol w="2350055">
                  <a:extLst>
                    <a:ext uri="{9D8B030D-6E8A-4147-A177-3AD203B41FA5}">
                      <a16:colId xmlns:a16="http://schemas.microsoft.com/office/drawing/2014/main" val="369376466"/>
                    </a:ext>
                  </a:extLst>
                </a:gridCol>
              </a:tblGrid>
              <a:tr h="4793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 </a:t>
                      </a:r>
                      <a:endParaRPr lang="hu-H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Tudományos fokozattal rendelkezés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Test Statistic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Szignifikancia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204011"/>
                  </a:ext>
                </a:extLst>
              </a:tr>
              <a:tr h="479350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Szakmai elkötelezettség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</a:t>
                      </a:r>
                      <a:r>
                        <a:rPr lang="hu-HU" sz="18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em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 </a:t>
                      </a:r>
                      <a:r>
                        <a:rPr lang="hu-HU" sz="1800" b="1" dirty="0" smtClean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Doktori</a:t>
                      </a:r>
                      <a:r>
                        <a:rPr lang="hu-HU" sz="1800" b="1" baseline="0" dirty="0" smtClean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 hallgató vagyok</a:t>
                      </a:r>
                      <a:r>
                        <a:rPr lang="en-GB" sz="1800" b="1" dirty="0" smtClean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hu-HU" sz="1800" b="1" dirty="0">
                        <a:solidFill>
                          <a:schemeClr val="accent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-50,877</a:t>
                      </a:r>
                      <a:endParaRPr lang="hu-HU" sz="18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0,004</a:t>
                      </a:r>
                      <a:endParaRPr lang="hu-HU" sz="18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552"/>
                  </a:ext>
                </a:extLst>
              </a:tr>
              <a:tr h="235449"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Digitális források kezelése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Igen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</a:t>
                      </a:r>
                      <a:r>
                        <a:rPr lang="hu-HU" sz="18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em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40,735</a:t>
                      </a:r>
                      <a:endParaRPr lang="hu-HU" sz="18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0,009</a:t>
                      </a:r>
                      <a:endParaRPr lang="hu-HU" sz="18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334148"/>
                  </a:ext>
                </a:extLst>
              </a:tr>
              <a:tr h="47935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</a:t>
                      </a:r>
                      <a:r>
                        <a:rPr lang="hu-HU" sz="18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em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 </a:t>
                      </a:r>
                      <a:r>
                        <a:rPr lang="hu-HU" sz="1800" b="1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Doktori</a:t>
                      </a:r>
                      <a:r>
                        <a:rPr lang="hu-HU" sz="1800" b="1" kern="1200" baseline="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hallgató vagyok</a:t>
                      </a:r>
                      <a:r>
                        <a:rPr lang="en-GB" sz="1800" b="1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hu-HU" sz="1800" b="1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-51,963</a:t>
                      </a:r>
                      <a:endParaRPr lang="hu-HU" sz="18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0,003</a:t>
                      </a:r>
                      <a:endParaRPr lang="hu-HU" sz="18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609242"/>
                  </a:ext>
                </a:extLst>
              </a:tr>
              <a:tr h="235449"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Tanulás &amp; tanítás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Igen</a:t>
                      </a:r>
                      <a:r>
                        <a:rPr lang="en-GB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N</a:t>
                      </a:r>
                      <a:r>
                        <a:rPr lang="hu-H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</a:t>
                      </a:r>
                      <a:endParaRPr lang="hu-H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40,510</a:t>
                      </a:r>
                      <a:endParaRPr lang="hu-HU" sz="18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0,009</a:t>
                      </a:r>
                      <a:endParaRPr lang="hu-HU" sz="18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982818"/>
                  </a:ext>
                </a:extLst>
              </a:tr>
              <a:tr h="47935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</a:t>
                      </a:r>
                      <a:r>
                        <a:rPr lang="hu-HU" sz="18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em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 </a:t>
                      </a:r>
                      <a:r>
                        <a:rPr lang="hu-HU" sz="1800" b="1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Doktori</a:t>
                      </a:r>
                      <a:r>
                        <a:rPr lang="hu-HU" sz="1800" b="1" kern="1200" baseline="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hallgató vagyok</a:t>
                      </a:r>
                      <a:r>
                        <a:rPr lang="en-GB" sz="1800" b="1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hu-HU" sz="1800" b="1" kern="1200" dirty="0" smtClean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-42,143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0,023</a:t>
                      </a:r>
                      <a:endParaRPr lang="hu-HU" sz="18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151904"/>
                  </a:ext>
                </a:extLst>
              </a:tr>
              <a:tr h="479350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Értékelés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</a:t>
                      </a:r>
                      <a:r>
                        <a:rPr lang="hu-HU" sz="18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em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 </a:t>
                      </a:r>
                      <a:r>
                        <a:rPr lang="hu-HU" sz="1800" b="1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Doktori</a:t>
                      </a:r>
                      <a:r>
                        <a:rPr lang="hu-HU" sz="1800" b="1" kern="1200" baseline="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hallgató vagyok</a:t>
                      </a:r>
                      <a:r>
                        <a:rPr lang="en-GB" sz="1800" b="1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hu-HU" sz="1800" b="1" kern="1200" dirty="0" smtClean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-47,596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0,005</a:t>
                      </a:r>
                      <a:endParaRPr lang="hu-HU" sz="18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507811"/>
                  </a:ext>
                </a:extLst>
              </a:tr>
              <a:tr h="235449"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Tanulók támogatása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Igen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N</a:t>
                      </a:r>
                      <a:r>
                        <a:rPr lang="hu-H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</a:t>
                      </a:r>
                      <a:endParaRPr lang="hu-H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34,772</a:t>
                      </a:r>
                      <a:endParaRPr lang="hu-HU" sz="18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0,029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101216"/>
                  </a:ext>
                </a:extLst>
              </a:tr>
              <a:tr h="47935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</a:t>
                      </a:r>
                      <a:r>
                        <a:rPr lang="hu-HU" sz="18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em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 </a:t>
                      </a:r>
                      <a:r>
                        <a:rPr lang="hu-HU" sz="1800" b="1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Doktori</a:t>
                      </a:r>
                      <a:r>
                        <a:rPr lang="hu-HU" sz="1800" b="1" kern="1200" baseline="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hallgató vagyok</a:t>
                      </a:r>
                      <a:r>
                        <a:rPr lang="en-GB" sz="1800" b="1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hu-HU" sz="1800" b="1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-53,221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0,002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12223"/>
                  </a:ext>
                </a:extLst>
              </a:tr>
            </a:tbl>
          </a:graphicData>
        </a:graphic>
      </p:graphicFrame>
      <p:sp>
        <p:nvSpPr>
          <p:cNvPr id="9" name="Téglalap 8"/>
          <p:cNvSpPr/>
          <p:nvPr/>
        </p:nvSpPr>
        <p:spPr>
          <a:xfrm>
            <a:off x="492691" y="5303578"/>
            <a:ext cx="58955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u-H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Forrás</a:t>
            </a:r>
            <a:r>
              <a:rPr lang="en-GB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hu-H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TKP2021-NKTA-51</a:t>
            </a: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n=355; Dunn-</a:t>
            </a:r>
            <a:r>
              <a:rPr lang="en-GB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Bonferroni</a:t>
            </a: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Test </a:t>
            </a:r>
            <a:r>
              <a:rPr lang="hu-H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***: P ≤ 0.001, **: P ≤ 0.01, *: P ≤0.05</a:t>
            </a:r>
            <a:endParaRPr lang="hu-HU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20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zövegdoboz 9"/>
          <p:cNvSpPr txBox="1"/>
          <p:nvPr/>
        </p:nvSpPr>
        <p:spPr>
          <a:xfrm>
            <a:off x="650460" y="0"/>
            <a:ext cx="11064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hu-HU" sz="3600" b="1" dirty="0">
                <a:solidFill>
                  <a:srgbClr val="72B240"/>
                </a:solidFill>
                <a:latin typeface="+mj-lt"/>
              </a:rPr>
              <a:t>Vett-e részt az </a:t>
            </a:r>
            <a:r>
              <a:rPr lang="hu-HU" sz="3600" b="1" dirty="0" smtClean="0">
                <a:solidFill>
                  <a:srgbClr val="72B240"/>
                </a:solidFill>
                <a:latin typeface="+mj-lt"/>
              </a:rPr>
              <a:t>elmúlt </a:t>
            </a:r>
            <a:r>
              <a:rPr lang="hu-HU" sz="3600" b="1" dirty="0">
                <a:solidFill>
                  <a:srgbClr val="72B240"/>
                </a:solidFill>
                <a:latin typeface="+mj-lt"/>
              </a:rPr>
              <a:t>5 évben IKT alapú </a:t>
            </a:r>
            <a:r>
              <a:rPr lang="hu-HU" sz="3600" b="1" dirty="0" smtClean="0">
                <a:solidFill>
                  <a:srgbClr val="72B240"/>
                </a:solidFill>
                <a:latin typeface="+mj-lt"/>
              </a:rPr>
              <a:t>továbbképzésen? (%)</a:t>
            </a:r>
            <a:endParaRPr lang="hu-HU" sz="3600" b="1" dirty="0">
              <a:solidFill>
                <a:srgbClr val="72B240"/>
              </a:solidFill>
              <a:latin typeface="+mj-lt"/>
            </a:endParaRPr>
          </a:p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endParaRPr lang="hu-HU" sz="3600" b="1" dirty="0">
              <a:latin typeface="Tw Cen MT" panose="020B0602020104020603" pitchFamily="34" charset="-18"/>
            </a:endParaRPr>
          </a:p>
        </p:txBody>
      </p:sp>
      <p:graphicFrame>
        <p:nvGraphicFramePr>
          <p:cNvPr id="4" name="Tartalom helye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79623986"/>
              </p:ext>
            </p:extLst>
          </p:nvPr>
        </p:nvGraphicFramePr>
        <p:xfrm>
          <a:off x="363256" y="1277656"/>
          <a:ext cx="11423736" cy="4077067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286692">
                  <a:extLst>
                    <a:ext uri="{9D8B030D-6E8A-4147-A177-3AD203B41FA5}">
                      <a16:colId xmlns:a16="http://schemas.microsoft.com/office/drawing/2014/main" val="3937298447"/>
                    </a:ext>
                  </a:extLst>
                </a:gridCol>
                <a:gridCol w="1582281">
                  <a:extLst>
                    <a:ext uri="{9D8B030D-6E8A-4147-A177-3AD203B41FA5}">
                      <a16:colId xmlns:a16="http://schemas.microsoft.com/office/drawing/2014/main" val="1021507848"/>
                    </a:ext>
                  </a:extLst>
                </a:gridCol>
                <a:gridCol w="797485">
                  <a:extLst>
                    <a:ext uri="{9D8B030D-6E8A-4147-A177-3AD203B41FA5}">
                      <a16:colId xmlns:a16="http://schemas.microsoft.com/office/drawing/2014/main" val="1547727123"/>
                    </a:ext>
                  </a:extLst>
                </a:gridCol>
                <a:gridCol w="984512">
                  <a:extLst>
                    <a:ext uri="{9D8B030D-6E8A-4147-A177-3AD203B41FA5}">
                      <a16:colId xmlns:a16="http://schemas.microsoft.com/office/drawing/2014/main" val="609816994"/>
                    </a:ext>
                  </a:extLst>
                </a:gridCol>
                <a:gridCol w="1001487">
                  <a:extLst>
                    <a:ext uri="{9D8B030D-6E8A-4147-A177-3AD203B41FA5}">
                      <a16:colId xmlns:a16="http://schemas.microsoft.com/office/drawing/2014/main" val="3593582096"/>
                    </a:ext>
                  </a:extLst>
                </a:gridCol>
                <a:gridCol w="780819">
                  <a:extLst>
                    <a:ext uri="{9D8B030D-6E8A-4147-A177-3AD203B41FA5}">
                      <a16:colId xmlns:a16="http://schemas.microsoft.com/office/drawing/2014/main" val="116372580"/>
                    </a:ext>
                  </a:extLst>
                </a:gridCol>
                <a:gridCol w="950564">
                  <a:extLst>
                    <a:ext uri="{9D8B030D-6E8A-4147-A177-3AD203B41FA5}">
                      <a16:colId xmlns:a16="http://schemas.microsoft.com/office/drawing/2014/main" val="448912163"/>
                    </a:ext>
                  </a:extLst>
                </a:gridCol>
                <a:gridCol w="1153532">
                  <a:extLst>
                    <a:ext uri="{9D8B030D-6E8A-4147-A177-3AD203B41FA5}">
                      <a16:colId xmlns:a16="http://schemas.microsoft.com/office/drawing/2014/main" val="2479305143"/>
                    </a:ext>
                  </a:extLst>
                </a:gridCol>
                <a:gridCol w="799835">
                  <a:extLst>
                    <a:ext uri="{9D8B030D-6E8A-4147-A177-3AD203B41FA5}">
                      <a16:colId xmlns:a16="http://schemas.microsoft.com/office/drawing/2014/main" val="3077771810"/>
                    </a:ext>
                  </a:extLst>
                </a:gridCol>
                <a:gridCol w="956326">
                  <a:extLst>
                    <a:ext uri="{9D8B030D-6E8A-4147-A177-3AD203B41FA5}">
                      <a16:colId xmlns:a16="http://schemas.microsoft.com/office/drawing/2014/main" val="3529897999"/>
                    </a:ext>
                  </a:extLst>
                </a:gridCol>
                <a:gridCol w="1130203">
                  <a:extLst>
                    <a:ext uri="{9D8B030D-6E8A-4147-A177-3AD203B41FA5}">
                      <a16:colId xmlns:a16="http://schemas.microsoft.com/office/drawing/2014/main" val="905705959"/>
                    </a:ext>
                  </a:extLst>
                </a:gridCol>
              </a:tblGrid>
              <a:tr h="785629"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Levene's</a:t>
                      </a:r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Test for Equality of Variances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t-test for Equality of Means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159592"/>
                  </a:ext>
                </a:extLst>
              </a:tr>
              <a:tr h="264822"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hu-HU" sz="18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577142"/>
                  </a:ext>
                </a:extLst>
              </a:tr>
              <a:tr h="1121798"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Sig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df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Sig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 (2-tailed)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Mean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hu-HU" sz="18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</a:t>
                      </a:r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Std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 </a:t>
                      </a:r>
                      <a:r>
                        <a:rPr lang="hu-HU" sz="18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Error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hu-HU" sz="18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</a:t>
                      </a:r>
                      <a:r>
                        <a:rPr lang="hu-H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95% Confidence Interval of the Difference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16003"/>
                  </a:ext>
                </a:extLst>
              </a:tr>
              <a:tr h="264822"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Lower</a:t>
                      </a:r>
                      <a:endParaRPr lang="hu-HU" sz="18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Upper</a:t>
                      </a:r>
                      <a:endParaRPr lang="hu-HU" sz="18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981165"/>
                  </a:ext>
                </a:extLst>
              </a:tr>
              <a:tr h="7856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Összesített pontszám</a:t>
                      </a:r>
                      <a:endParaRPr lang="hu-HU" sz="18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Equal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hu-HU" sz="18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variances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hu-HU" sz="18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assumed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0,246</a:t>
                      </a:r>
                      <a:endParaRPr lang="hu-HU" sz="18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0,62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4,79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286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u="none" strike="noStrike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8,18</a:t>
                      </a:r>
                      <a:endParaRPr lang="hu-HU" sz="1800" b="1" i="0" u="none" strike="noStrike" dirty="0">
                        <a:solidFill>
                          <a:srgbClr val="C00000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1,71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4,82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11,54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717545"/>
                  </a:ext>
                </a:extLst>
              </a:tr>
              <a:tr h="78562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Equal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hu-HU" sz="18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variances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hu-HU" sz="18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</a:t>
                      </a:r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hu-HU" sz="18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assumed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hu-HU" sz="18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hu-HU" sz="18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4,75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233,92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8,18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1,72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4,79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11,57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137" marR="4137" marT="4137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56720"/>
                  </a:ext>
                </a:extLst>
              </a:tr>
            </a:tbl>
          </a:graphicData>
        </a:graphic>
      </p:graphicFrame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1365291"/>
              </p:ext>
            </p:extLst>
          </p:nvPr>
        </p:nvGraphicFramePr>
        <p:xfrm>
          <a:off x="179465" y="734367"/>
          <a:ext cx="3136002" cy="3743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églalap 5"/>
          <p:cNvSpPr/>
          <p:nvPr/>
        </p:nvSpPr>
        <p:spPr>
          <a:xfrm>
            <a:off x="442587" y="5441364"/>
            <a:ext cx="49185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u-H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Forrás</a:t>
            </a:r>
            <a:r>
              <a:rPr lang="en-GB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TKP2021-NKTA-51; n=355; </a:t>
            </a:r>
            <a:r>
              <a:rPr lang="hu-HU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Levene</a:t>
            </a:r>
            <a:r>
              <a:rPr lang="en-GB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Test </a:t>
            </a:r>
            <a:r>
              <a:rPr lang="hu-H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***: P ≤ 0.001, **: P ≤ 0.01, *: P ≤0.05</a:t>
            </a:r>
            <a:endParaRPr lang="hu-HU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79352" y="6519446"/>
            <a:ext cx="4232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>
                <a:latin typeface="+mj-lt"/>
              </a:rPr>
              <a:t>Forrás: TKP kutatás, </a:t>
            </a:r>
            <a:r>
              <a:rPr lang="hu-HU" sz="1600" dirty="0" err="1" smtClean="0">
                <a:latin typeface="+mj-lt"/>
              </a:rPr>
              <a:t>DigCompEdu</a:t>
            </a:r>
            <a:r>
              <a:rPr lang="hu-HU" sz="1600" dirty="0" smtClean="0">
                <a:latin typeface="+mj-lt"/>
              </a:rPr>
              <a:t> adatbázis 2022</a:t>
            </a:r>
            <a:endParaRPr lang="hu-H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506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93311919"/>
              </p:ext>
            </p:extLst>
          </p:nvPr>
        </p:nvGraphicFramePr>
        <p:xfrm>
          <a:off x="0" y="954094"/>
          <a:ext cx="12192000" cy="5032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Ellipszis 5"/>
          <p:cNvSpPr/>
          <p:nvPr/>
        </p:nvSpPr>
        <p:spPr>
          <a:xfrm>
            <a:off x="1732554" y="1104923"/>
            <a:ext cx="466531" cy="66247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366834" y="0"/>
            <a:ext cx="11560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rgbClr val="72B240"/>
                </a:solidFill>
                <a:latin typeface="+mj-lt"/>
              </a:rPr>
              <a:t>A</a:t>
            </a:r>
            <a:r>
              <a:rPr lang="hu-HU" sz="3200" b="1" dirty="0" smtClean="0">
                <a:solidFill>
                  <a:srgbClr val="72B240"/>
                </a:solidFill>
                <a:latin typeface="+mj-lt"/>
              </a:rPr>
              <a:t>z </a:t>
            </a:r>
            <a:r>
              <a:rPr lang="hu-HU" sz="3200" b="1" dirty="0">
                <a:solidFill>
                  <a:srgbClr val="72B240"/>
                </a:solidFill>
                <a:latin typeface="+mj-lt"/>
              </a:rPr>
              <a:t>alábbi tényezők mennyire motiválták Önt a továbbképzések kiválasztásánál</a:t>
            </a:r>
            <a:r>
              <a:rPr lang="hu-HU" sz="3200" b="1" dirty="0" smtClean="0">
                <a:solidFill>
                  <a:srgbClr val="72B240"/>
                </a:solidFill>
                <a:latin typeface="+mj-lt"/>
              </a:rPr>
              <a:t>?</a:t>
            </a:r>
            <a:endParaRPr lang="hu-HU" sz="3200" dirty="0">
              <a:solidFill>
                <a:srgbClr val="72B240"/>
              </a:solidFill>
              <a:latin typeface="+mj-lt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79352" y="6519446"/>
            <a:ext cx="4232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>
                <a:latin typeface="+mj-lt"/>
              </a:rPr>
              <a:t>Forrás: TKP kutatás, </a:t>
            </a:r>
            <a:r>
              <a:rPr lang="hu-HU" sz="1600" dirty="0" err="1" smtClean="0">
                <a:latin typeface="+mj-lt"/>
              </a:rPr>
              <a:t>DigCompEdu</a:t>
            </a:r>
            <a:r>
              <a:rPr lang="hu-HU" sz="1600" dirty="0" smtClean="0">
                <a:latin typeface="+mj-lt"/>
              </a:rPr>
              <a:t> adatbázis 2022</a:t>
            </a:r>
            <a:endParaRPr lang="hu-H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160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3"/>
          <p:cNvSpPr>
            <a:spLocks noGrp="1"/>
          </p:cNvSpPr>
          <p:nvPr>
            <p:ph type="title"/>
          </p:nvPr>
        </p:nvSpPr>
        <p:spPr>
          <a:xfrm>
            <a:off x="1247676" y="343381"/>
            <a:ext cx="9603275" cy="854599"/>
          </a:xfrm>
        </p:spPr>
        <p:txBody>
          <a:bodyPr>
            <a:noAutofit/>
          </a:bodyPr>
          <a:lstStyle/>
          <a:p>
            <a:pPr algn="ctr"/>
            <a:r>
              <a:rPr lang="hu-HU" sz="3600" b="1" dirty="0" smtClean="0">
                <a:solidFill>
                  <a:srgbClr val="72B240"/>
                </a:solidFill>
              </a:rPr>
              <a:t>A következő konferencián bemutatandó területek</a:t>
            </a:r>
            <a:endParaRPr lang="hu-HU" sz="3600" b="1" dirty="0">
              <a:solidFill>
                <a:srgbClr val="72B240"/>
              </a:solidFill>
            </a:endParaRPr>
          </a:p>
        </p:txBody>
      </p:sp>
      <p:sp>
        <p:nvSpPr>
          <p:cNvPr id="6" name="Tartalom helye 4"/>
          <p:cNvSpPr>
            <a:spLocks noGrp="1"/>
          </p:cNvSpPr>
          <p:nvPr>
            <p:ph idx="1"/>
          </p:nvPr>
        </p:nvSpPr>
        <p:spPr>
          <a:xfrm>
            <a:off x="1223429" y="1984641"/>
            <a:ext cx="10397973" cy="345061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hu-HU" sz="2800" dirty="0" smtClean="0">
                <a:latin typeface="+mj-lt"/>
              </a:rPr>
              <a:t>A fókuszcsoportos beszélgetések elemzése, kiértékelése </a:t>
            </a:r>
          </a:p>
          <a:p>
            <a:pPr>
              <a:lnSpc>
                <a:spcPct val="150000"/>
              </a:lnSpc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hu-HU" sz="2800" dirty="0" smtClean="0">
                <a:latin typeface="+mj-lt"/>
              </a:rPr>
              <a:t>Összehasonlító elemzés </a:t>
            </a:r>
            <a:endParaRPr lang="hu-HU" dirty="0">
              <a:latin typeface="+mj-lt"/>
            </a:endParaRPr>
          </a:p>
          <a:p>
            <a:pPr>
              <a:lnSpc>
                <a:spcPct val="150000"/>
              </a:lnSpc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hu-HU" dirty="0" smtClean="0">
                <a:latin typeface="+mj-lt"/>
              </a:rPr>
              <a:t>Fejlesztési terv készítése az oktatók munkájának segítésére</a:t>
            </a:r>
            <a:endParaRPr lang="hu-HU" sz="2800" dirty="0" smtClean="0">
              <a:latin typeface="+mj-lt"/>
            </a:endParaRPr>
          </a:p>
          <a:p>
            <a:pPr marL="0" indent="0">
              <a:buNone/>
            </a:pPr>
            <a:endParaRPr lang="hu-HU" sz="2800" dirty="0" smtClean="0">
              <a:latin typeface="Tw Cen MT" panose="020B0602020104020603" pitchFamily="34" charset="-18"/>
            </a:endParaRPr>
          </a:p>
          <a:p>
            <a:endParaRPr lang="hu-HU" sz="2800" dirty="0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70941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3"/>
          <p:cNvSpPr>
            <a:spLocks noGrp="1"/>
          </p:cNvSpPr>
          <p:nvPr>
            <p:ph type="title"/>
          </p:nvPr>
        </p:nvSpPr>
        <p:spPr>
          <a:xfrm>
            <a:off x="-240154" y="595299"/>
            <a:ext cx="13127605" cy="158980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hu-HU" sz="5200" b="1" dirty="0" smtClean="0">
                <a:solidFill>
                  <a:schemeClr val="bg1"/>
                </a:solidFill>
                <a:latin typeface="Garamond" panose="02020404030301010803" pitchFamily="18" charset="0"/>
                <a:ea typeface="Verdana" panose="020B0604030504040204" pitchFamily="34" charset="0"/>
              </a:rPr>
              <a:t>Köszönjük a megtisztelő figyelmet!</a:t>
            </a:r>
            <a:endParaRPr lang="hu-HU" sz="5200" b="1" dirty="0">
              <a:solidFill>
                <a:schemeClr val="bg1"/>
              </a:solidFill>
              <a:latin typeface="Garamond" panose="02020404030301010803" pitchFamily="18" charset="0"/>
              <a:ea typeface="Verdana" panose="020B060403050404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840336" y="2956193"/>
            <a:ext cx="4835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latin typeface="Garamond" panose="02020404030301010803" pitchFamily="18" charset="0"/>
              </a:rPr>
              <a:t>barnucz.nora@uni-nke.hu</a:t>
            </a:r>
            <a:endParaRPr lang="hu-HU" sz="3200" dirty="0">
              <a:latin typeface="Garamond" panose="02020404030301010803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210888" y="4023957"/>
            <a:ext cx="5924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>
                <a:latin typeface="Garamond" panose="02020404030301010803" pitchFamily="18" charset="0"/>
              </a:rPr>
              <a:t>b</a:t>
            </a:r>
            <a:r>
              <a:rPr lang="hu-HU" sz="3200" dirty="0" smtClean="0">
                <a:latin typeface="Garamond" panose="02020404030301010803" pitchFamily="18" charset="0"/>
              </a:rPr>
              <a:t>otos.virag@uni-nke.hu</a:t>
            </a:r>
            <a:endParaRPr lang="hu-HU" sz="3200" dirty="0">
              <a:latin typeface="Garamond" panose="02020404030301010803" pitchFamily="18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5903875" y="2965255"/>
            <a:ext cx="5924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latin typeface="Garamond" panose="02020404030301010803" pitchFamily="18" charset="0"/>
              </a:rPr>
              <a:t>dominek.dalma.lilla@uni-nke.hu</a:t>
            </a:r>
            <a:endParaRPr lang="hu-HU" sz="3200" dirty="0">
              <a:latin typeface="Garamond" panose="02020404030301010803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5943337" y="4016896"/>
            <a:ext cx="5924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latin typeface="Garamond" panose="02020404030301010803" pitchFamily="18" charset="0"/>
              </a:rPr>
              <a:t>cegledi.szabolcs@uni-nke.hu</a:t>
            </a:r>
            <a:endParaRPr lang="hu-HU" sz="3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54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513787" y="962847"/>
            <a:ext cx="11197985" cy="827561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bg1"/>
                </a:solidFill>
                <a:latin typeface="Garamond" pitchFamily="18" charset="0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hu-HU" sz="3200" b="1" dirty="0" smtClean="0">
                <a:solidFill>
                  <a:schemeClr val="tx1"/>
                </a:solidFill>
              </a:rPr>
              <a:t>AZ NKE Oktatóinak digitális kompetencia Vizsgálata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8" name="Alcím 2"/>
          <p:cNvSpPr>
            <a:spLocks noGrp="1"/>
          </p:cNvSpPr>
          <p:nvPr>
            <p:ph type="subTitle" idx="1"/>
          </p:nvPr>
        </p:nvSpPr>
        <p:spPr>
          <a:xfrm>
            <a:off x="169026" y="1956585"/>
            <a:ext cx="5185147" cy="1622965"/>
          </a:xfrm>
        </p:spPr>
        <p:txBody>
          <a:bodyPr>
            <a:noAutofit/>
          </a:bodyPr>
          <a:lstStyle/>
          <a:p>
            <a:pPr lvl="1" algn="l">
              <a:lnSpc>
                <a:spcPct val="100000"/>
              </a:lnSpc>
            </a:pPr>
            <a:r>
              <a:rPr lang="hu-HU" sz="2000" dirty="0">
                <a:ea typeface="Verdana" panose="020B0604030504040204" pitchFamily="34" charset="0"/>
                <a:cs typeface="Tahoma" panose="020B0604030504040204" pitchFamily="34" charset="0"/>
              </a:rPr>
              <a:t>t</a:t>
            </a:r>
            <a:r>
              <a:rPr lang="hu-HU" sz="2000" dirty="0" smtClean="0">
                <a:ea typeface="Verdana" panose="020B0604030504040204" pitchFamily="34" charset="0"/>
                <a:cs typeface="Tahoma" panose="020B0604030504040204" pitchFamily="34" charset="0"/>
              </a:rPr>
              <a:t>anársegéd	</a:t>
            </a:r>
          </a:p>
          <a:p>
            <a:pPr lvl="1" algn="l">
              <a:lnSpc>
                <a:spcPct val="100000"/>
              </a:lnSpc>
            </a:pPr>
            <a:r>
              <a:rPr lang="hu-HU" sz="2000" dirty="0" smtClean="0">
                <a:ea typeface="Verdana" panose="020B0604030504040204" pitchFamily="34" charset="0"/>
                <a:cs typeface="Tahoma" panose="020B0604030504040204" pitchFamily="34" charset="0"/>
              </a:rPr>
              <a:t>Nemzeti Közszolgálati Egyete</a:t>
            </a:r>
            <a:r>
              <a:rPr lang="hu-HU" sz="2000" dirty="0">
                <a:ea typeface="Verdana" panose="020B0604030504040204" pitchFamily="34" charset="0"/>
                <a:cs typeface="Tahoma" panose="020B0604030504040204" pitchFamily="34" charset="0"/>
              </a:rPr>
              <a:t>m</a:t>
            </a:r>
            <a:endParaRPr lang="hu-HU" sz="2000" dirty="0" smtClean="0">
              <a:solidFill>
                <a:schemeClr val="tx1"/>
              </a:solidFill>
              <a:ea typeface="Verdana" panose="020B0604030504040204" pitchFamily="34" charset="0"/>
              <a:cs typeface="Tahoma" panose="020B0604030504040204" pitchFamily="34" charset="0"/>
            </a:endParaRPr>
          </a:p>
          <a:p>
            <a:pPr lvl="1" algn="l">
              <a:lnSpc>
                <a:spcPct val="100000"/>
              </a:lnSpc>
            </a:pPr>
            <a:r>
              <a:rPr lang="hu-HU" sz="2000" dirty="0">
                <a:ea typeface="Verdana" panose="020B0604030504040204" pitchFamily="34" charset="0"/>
                <a:cs typeface="Tahoma" panose="020B0604030504040204" pitchFamily="34" charset="0"/>
              </a:rPr>
              <a:t>RTK Idegennyelvi és Szaknyelvi </a:t>
            </a:r>
            <a:r>
              <a:rPr lang="hu-HU" sz="2000" dirty="0" smtClean="0">
                <a:ea typeface="Verdana" panose="020B0604030504040204" pitchFamily="34" charset="0"/>
                <a:cs typeface="Tahoma" panose="020B0604030504040204" pitchFamily="34" charset="0"/>
              </a:rPr>
              <a:t>Lektorátus</a:t>
            </a:r>
            <a:r>
              <a:rPr lang="hu-HU" sz="2000" dirty="0">
                <a:latin typeface="Tw Cen MT" panose="020B0602020104020603" pitchFamily="34" charset="-18"/>
                <a:ea typeface="Verdana" panose="020B0604030504040204" pitchFamily="34" charset="0"/>
                <a:cs typeface="Tahoma" panose="020B0604030504040204" pitchFamily="34" charset="0"/>
              </a:rPr>
              <a:t>	</a:t>
            </a:r>
            <a:r>
              <a:rPr lang="hu-HU" sz="2000" dirty="0" smtClean="0">
                <a:latin typeface="Tw Cen MT" panose="020B0602020104020603" pitchFamily="34" charset="-18"/>
                <a:ea typeface="Verdana" panose="020B0604030504040204" pitchFamily="34" charset="0"/>
                <a:cs typeface="Tahoma" panose="020B0604030504040204" pitchFamily="34" charset="0"/>
              </a:rPr>
              <a:t>							</a:t>
            </a:r>
            <a:endParaRPr lang="hu-HU" sz="2000" dirty="0">
              <a:latin typeface="Tw Cen MT" panose="020B0602020104020603" pitchFamily="34" charset="-18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69026" y="5363828"/>
            <a:ext cx="61368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1400" dirty="0">
                <a:latin typeface="Garamond" panose="02020404030301010803" pitchFamily="18" charset="0"/>
              </a:rPr>
              <a:t>„A TKP2021-NKTA-51 számú projekt a Kulturális és Innovációs Minisztérium Nemzeti Kutatási Fejlesztési és Innovációs Alapból nyújtott támogatásával, a TKP2021-NKTA pályázati program finanszírozásában valósult meg.”</a:t>
            </a:r>
            <a:endParaRPr lang="hu-HU" sz="1400" b="1" dirty="0">
              <a:latin typeface="Garamond" panose="02020404030301010803" pitchFamily="18" charset="0"/>
              <a:ea typeface="Verdana" panose="020B0604030504040204" pitchFamily="34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8449621" y="1650102"/>
            <a:ext cx="316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b="1" dirty="0" smtClean="0">
                <a:latin typeface="Garamond" panose="02020404030301010803" pitchFamily="18" charset="0"/>
              </a:rPr>
              <a:t>Dr. </a:t>
            </a:r>
            <a:r>
              <a:rPr lang="hu-HU" sz="2000" b="1" dirty="0" err="1" smtClean="0">
                <a:latin typeface="Garamond" panose="02020404030301010803" pitchFamily="18" charset="0"/>
              </a:rPr>
              <a:t>Dominek</a:t>
            </a:r>
            <a:r>
              <a:rPr lang="hu-HU" sz="2000" b="1" dirty="0" smtClean="0">
                <a:latin typeface="Garamond" panose="02020404030301010803" pitchFamily="18" charset="0"/>
              </a:rPr>
              <a:t> Dalma Lilla</a:t>
            </a:r>
            <a:endParaRPr lang="hu-HU" sz="2000" b="1" dirty="0">
              <a:latin typeface="Garamond" panose="02020404030301010803" pitchFamily="18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8616201" y="3295445"/>
            <a:ext cx="2432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b="1" dirty="0" smtClean="0">
                <a:latin typeface="Garamond" panose="02020404030301010803" pitchFamily="18" charset="0"/>
              </a:rPr>
              <a:t>Ceglédi Szabolcs</a:t>
            </a:r>
            <a:endParaRPr lang="hu-HU" sz="2000" b="1" dirty="0">
              <a:latin typeface="Garamond" panose="02020404030301010803" pitchFamily="18" charset="0"/>
            </a:endParaRPr>
          </a:p>
        </p:txBody>
      </p:sp>
      <p:sp>
        <p:nvSpPr>
          <p:cNvPr id="12" name="Alcím 2"/>
          <p:cNvSpPr txBox="1">
            <a:spLocks/>
          </p:cNvSpPr>
          <p:nvPr/>
        </p:nvSpPr>
        <p:spPr>
          <a:xfrm>
            <a:off x="6510739" y="2053489"/>
            <a:ext cx="5099945" cy="1746914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 algn="r">
              <a:lnSpc>
                <a:spcPct val="100000"/>
              </a:lnSpc>
            </a:pPr>
            <a:r>
              <a:rPr lang="hu-HU" sz="2000" dirty="0">
                <a:latin typeface="Garamond" panose="02020404030301010803" pitchFamily="18" charset="0"/>
                <a:ea typeface="Verdana" panose="020B0604030504040204" pitchFamily="34" charset="0"/>
                <a:cs typeface="Tahoma" panose="020B0604030504040204" pitchFamily="34" charset="0"/>
              </a:rPr>
              <a:t>e</a:t>
            </a:r>
            <a:r>
              <a:rPr lang="hu-HU" sz="2000" dirty="0" smtClean="0">
                <a:latin typeface="Garamond" panose="02020404030301010803" pitchFamily="18" charset="0"/>
                <a:ea typeface="Verdana" panose="020B0604030504040204" pitchFamily="34" charset="0"/>
                <a:cs typeface="Tahoma" panose="020B0604030504040204" pitchFamily="34" charset="0"/>
              </a:rPr>
              <a:t>gyetemi adjunktus</a:t>
            </a:r>
          </a:p>
          <a:p>
            <a:pPr lvl="1" algn="r">
              <a:lnSpc>
                <a:spcPct val="100000"/>
              </a:lnSpc>
            </a:pPr>
            <a:r>
              <a:rPr lang="hu-HU" sz="2000" dirty="0" smtClean="0">
                <a:latin typeface="Garamond" panose="02020404030301010803" pitchFamily="18" charset="0"/>
                <a:ea typeface="Verdana" panose="020B0604030504040204" pitchFamily="34" charset="0"/>
                <a:cs typeface="Tahoma" panose="020B0604030504040204" pitchFamily="34" charset="0"/>
              </a:rPr>
              <a:t>Nemzeti Közszolgálati Egyetem</a:t>
            </a:r>
          </a:p>
          <a:p>
            <a:pPr lvl="1" algn="r">
              <a:lnSpc>
                <a:spcPct val="100000"/>
              </a:lnSpc>
            </a:pPr>
            <a:r>
              <a:rPr lang="hu-HU" sz="2000" dirty="0" smtClean="0">
                <a:latin typeface="Garamond" panose="02020404030301010803" pitchFamily="18" charset="0"/>
                <a:ea typeface="Verdana" panose="020B0604030504040204" pitchFamily="34" charset="0"/>
                <a:cs typeface="Tahoma" panose="020B0604030504040204" pitchFamily="34" charset="0"/>
              </a:rPr>
              <a:t>ÁNTK Társadalmi Kommunikáció Tanszék			</a:t>
            </a:r>
            <a:endParaRPr lang="hu-HU" sz="2000" dirty="0">
              <a:latin typeface="Garamond" panose="02020404030301010803" pitchFamily="18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1459997" y="3295445"/>
            <a:ext cx="316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latin typeface="Garamond" panose="02020404030301010803" pitchFamily="18" charset="0"/>
              </a:rPr>
              <a:t>Botos Virág</a:t>
            </a:r>
            <a:endParaRPr lang="hu-HU" sz="2000" b="1" dirty="0">
              <a:latin typeface="Garamond" panose="02020404030301010803" pitchFamily="18" charset="0"/>
            </a:endParaRPr>
          </a:p>
        </p:txBody>
      </p:sp>
      <p:sp>
        <p:nvSpPr>
          <p:cNvPr id="14" name="Alcím 2"/>
          <p:cNvSpPr txBox="1">
            <a:spLocks/>
          </p:cNvSpPr>
          <p:nvPr/>
        </p:nvSpPr>
        <p:spPr>
          <a:xfrm>
            <a:off x="1004574" y="3657236"/>
            <a:ext cx="4640396" cy="1469915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 algn="l">
              <a:lnSpc>
                <a:spcPct val="100000"/>
              </a:lnSpc>
            </a:pPr>
            <a:r>
              <a:rPr lang="hu-HU" sz="2000" dirty="0">
                <a:latin typeface="Garamond" panose="02020404030301010803" pitchFamily="18" charset="0"/>
                <a:ea typeface="Verdana" panose="020B0604030504040204" pitchFamily="34" charset="0"/>
                <a:cs typeface="Tahoma" panose="020B0604030504040204" pitchFamily="34" charset="0"/>
              </a:rPr>
              <a:t>o</a:t>
            </a:r>
            <a:r>
              <a:rPr lang="hu-HU" sz="2000" dirty="0" smtClean="0">
                <a:latin typeface="Garamond" panose="02020404030301010803" pitchFamily="18" charset="0"/>
                <a:ea typeface="Verdana" panose="020B0604030504040204" pitchFamily="34" charset="0"/>
                <a:cs typeface="Tahoma" panose="020B0604030504040204" pitchFamily="34" charset="0"/>
              </a:rPr>
              <a:t>ktatási </a:t>
            </a:r>
            <a:r>
              <a:rPr lang="hu-HU" sz="2000" dirty="0" err="1">
                <a:latin typeface="Garamond" panose="02020404030301010803" pitchFamily="18" charset="0"/>
                <a:ea typeface="Verdana" panose="020B0604030504040204" pitchFamily="34" charset="0"/>
                <a:cs typeface="Tahoma" panose="020B0604030504040204" pitchFamily="34" charset="0"/>
              </a:rPr>
              <a:t>f</a:t>
            </a:r>
            <a:r>
              <a:rPr lang="hu-HU" sz="2000" dirty="0" err="1" smtClean="0">
                <a:latin typeface="Garamond" panose="02020404030301010803" pitchFamily="18" charset="0"/>
                <a:ea typeface="Verdana" panose="020B0604030504040204" pitchFamily="34" charset="0"/>
                <a:cs typeface="Tahoma" panose="020B0604030504040204" pitchFamily="34" charset="0"/>
              </a:rPr>
              <a:t>őreferens</a:t>
            </a:r>
            <a:endParaRPr lang="hu-HU" sz="2000" dirty="0" smtClean="0">
              <a:latin typeface="Garamond" panose="02020404030301010803" pitchFamily="18" charset="0"/>
              <a:ea typeface="Verdana" panose="020B0604030504040204" pitchFamily="34" charset="0"/>
              <a:cs typeface="Tahoma" panose="020B0604030504040204" pitchFamily="34" charset="0"/>
            </a:endParaRPr>
          </a:p>
          <a:p>
            <a:pPr lvl="1" algn="l">
              <a:lnSpc>
                <a:spcPct val="100000"/>
              </a:lnSpc>
            </a:pPr>
            <a:r>
              <a:rPr lang="hu-HU" sz="2000" dirty="0" smtClean="0">
                <a:latin typeface="Garamond" panose="02020404030301010803" pitchFamily="18" charset="0"/>
                <a:ea typeface="Verdana" panose="020B0604030504040204" pitchFamily="34" charset="0"/>
                <a:cs typeface="Tahoma" panose="020B0604030504040204" pitchFamily="34" charset="0"/>
              </a:rPr>
              <a:t>Nemzeti Közszolgálati Egyetem</a:t>
            </a:r>
          </a:p>
          <a:p>
            <a:pPr lvl="1" algn="l">
              <a:lnSpc>
                <a:spcPct val="100000"/>
              </a:lnSpc>
            </a:pPr>
            <a:r>
              <a:rPr lang="hu-HU" sz="2000" dirty="0" smtClean="0">
                <a:latin typeface="Tw Cen MT" panose="020B0602020104020603" pitchFamily="34" charset="-18"/>
                <a:ea typeface="Verdana" panose="020B0604030504040204" pitchFamily="34" charset="0"/>
                <a:cs typeface="Tahoma" panose="020B0604030504040204" pitchFamily="34" charset="0"/>
              </a:rPr>
              <a:t>						</a:t>
            </a:r>
            <a:endParaRPr lang="hu-HU" sz="2000" dirty="0">
              <a:latin typeface="Tw Cen MT" panose="020B0602020104020603" pitchFamily="34" charset="-18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607571" y="1556475"/>
            <a:ext cx="2432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latin typeface="Garamond" panose="02020404030301010803" pitchFamily="18" charset="0"/>
              </a:rPr>
              <a:t>Barnucz Nóra</a:t>
            </a:r>
            <a:endParaRPr lang="hu-HU" sz="2000" b="1" dirty="0">
              <a:latin typeface="Garamond" panose="02020404030301010803" pitchFamily="18" charset="0"/>
            </a:endParaRPr>
          </a:p>
        </p:txBody>
      </p:sp>
      <p:sp>
        <p:nvSpPr>
          <p:cNvPr id="16" name="Alcím 2"/>
          <p:cNvSpPr txBox="1">
            <a:spLocks/>
          </p:cNvSpPr>
          <p:nvPr/>
        </p:nvSpPr>
        <p:spPr>
          <a:xfrm>
            <a:off x="6424151" y="3695555"/>
            <a:ext cx="4625007" cy="1179425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 algn="r">
              <a:lnSpc>
                <a:spcPct val="100000"/>
              </a:lnSpc>
            </a:pPr>
            <a:r>
              <a:rPr lang="hu-HU" sz="2000" dirty="0" err="1">
                <a:latin typeface="Garamond" panose="02020404030301010803" pitchFamily="18" charset="0"/>
                <a:ea typeface="Verdana" panose="020B0604030504040204" pitchFamily="34" charset="0"/>
                <a:cs typeface="Tahoma" panose="020B0604030504040204" pitchFamily="34" charset="0"/>
              </a:rPr>
              <a:t>f</a:t>
            </a:r>
            <a:r>
              <a:rPr lang="hu-HU" sz="2000" dirty="0" err="1" smtClean="0">
                <a:latin typeface="Garamond" panose="02020404030301010803" pitchFamily="18" charset="0"/>
                <a:ea typeface="Verdana" panose="020B0604030504040204" pitchFamily="34" charset="0"/>
                <a:cs typeface="Tahoma" panose="020B0604030504040204" pitchFamily="34" charset="0"/>
              </a:rPr>
              <a:t>őreferens</a:t>
            </a:r>
            <a:endParaRPr lang="hu-HU" sz="2000" dirty="0" smtClean="0">
              <a:latin typeface="Garamond" panose="02020404030301010803" pitchFamily="18" charset="0"/>
              <a:ea typeface="Verdana" panose="020B0604030504040204" pitchFamily="34" charset="0"/>
              <a:cs typeface="Tahoma" panose="020B0604030504040204" pitchFamily="34" charset="0"/>
            </a:endParaRPr>
          </a:p>
          <a:p>
            <a:pPr lvl="1" algn="r">
              <a:lnSpc>
                <a:spcPct val="100000"/>
              </a:lnSpc>
            </a:pPr>
            <a:r>
              <a:rPr lang="hu-HU" sz="2000" dirty="0" smtClean="0">
                <a:latin typeface="Garamond" panose="02020404030301010803" pitchFamily="18" charset="0"/>
                <a:ea typeface="Verdana" panose="020B0604030504040204" pitchFamily="34" charset="0"/>
                <a:cs typeface="Tahoma" panose="020B0604030504040204" pitchFamily="34" charset="0"/>
              </a:rPr>
              <a:t>Nemzeti Közszolgálati Egyetem</a:t>
            </a:r>
          </a:p>
          <a:p>
            <a:pPr lvl="1" algn="r">
              <a:lnSpc>
                <a:spcPct val="100000"/>
              </a:lnSpc>
            </a:pPr>
            <a:r>
              <a:rPr lang="hu-HU" sz="2000" dirty="0" smtClean="0">
                <a:latin typeface="Tw Cen MT" panose="020B0602020104020603" pitchFamily="34" charset="-18"/>
                <a:ea typeface="Verdana" panose="020B0604030504040204" pitchFamily="34" charset="0"/>
                <a:cs typeface="Tahoma" panose="020B0604030504040204" pitchFamily="34" charset="0"/>
              </a:rPr>
              <a:t>			</a:t>
            </a:r>
            <a:endParaRPr lang="hu-HU" sz="2000" dirty="0">
              <a:latin typeface="Tw Cen MT" panose="020B0602020104020603" pitchFamily="34" charset="-18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46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112095" y="535058"/>
            <a:ext cx="10018711" cy="654425"/>
          </a:xfrm>
        </p:spPr>
        <p:txBody>
          <a:bodyPr>
            <a:normAutofit/>
          </a:bodyPr>
          <a:lstStyle/>
          <a:p>
            <a:pPr algn="ctr"/>
            <a:r>
              <a:rPr lang="hu-HU" sz="4000" b="1" dirty="0" smtClean="0">
                <a:solidFill>
                  <a:srgbClr val="72B240"/>
                </a:solidFill>
                <a:latin typeface="+mn-lt"/>
                <a:ea typeface="Verdana" panose="020B0604030504040204" pitchFamily="34" charset="0"/>
              </a:rPr>
              <a:t>A kutatás célja</a:t>
            </a:r>
            <a:endParaRPr lang="hu-HU" sz="4000" b="1" dirty="0">
              <a:solidFill>
                <a:srgbClr val="72B240"/>
              </a:solidFill>
              <a:latin typeface="+mn-lt"/>
              <a:ea typeface="Verdana" panose="020B0604030504040204" pitchFamily="34" charset="0"/>
            </a:endParaRPr>
          </a:p>
        </p:txBody>
      </p:sp>
      <p:sp>
        <p:nvSpPr>
          <p:cNvPr id="6" name="Szöveg helye 2"/>
          <p:cNvSpPr txBox="1">
            <a:spLocks/>
          </p:cNvSpPr>
          <p:nvPr/>
        </p:nvSpPr>
        <p:spPr>
          <a:xfrm>
            <a:off x="789335" y="1639544"/>
            <a:ext cx="10664230" cy="378269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72B2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2B2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2B2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2B2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2B2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hu-HU" dirty="0" smtClean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(1) Az oktatók digitális megoldásainak </a:t>
            </a:r>
            <a:r>
              <a:rPr lang="hu-HU" dirty="0" smtClean="0">
                <a:latin typeface="+mj-lt"/>
              </a:rPr>
              <a:t>tanórai alkalmazásához fűződő attitűdjének, módszertani fejlesztési lehetőségeinek vizsgálata.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u-HU" dirty="0" smtClean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(2) </a:t>
            </a:r>
            <a:r>
              <a:rPr lang="hu-HU" dirty="0" smtClean="0">
                <a:latin typeface="+mj-lt"/>
              </a:rPr>
              <a:t>Az NKE oktatóinak digitális kompetencia fejlesztési igényeinek feltérképezése.</a:t>
            </a:r>
            <a:endParaRPr lang="hu-HU" dirty="0"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21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88307" y="1102907"/>
            <a:ext cx="11536471" cy="134939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ClrTx/>
              <a:buNone/>
            </a:pPr>
            <a:r>
              <a:rPr lang="hu-HU" sz="2000" dirty="0" smtClean="0">
                <a:latin typeface="+mn-lt"/>
              </a:rPr>
              <a:t>Q1: Az NKE </a:t>
            </a:r>
            <a:r>
              <a:rPr lang="hu-HU" sz="2000" dirty="0">
                <a:latin typeface="+mn-lt"/>
              </a:rPr>
              <a:t>oktatói milyen szintű digitális kompetenciával rendelkeznek önértékelésük </a:t>
            </a:r>
            <a:r>
              <a:rPr lang="hu-HU" sz="2000" dirty="0" smtClean="0">
                <a:latin typeface="+mn-lt"/>
              </a:rPr>
              <a:t>szerint</a:t>
            </a:r>
            <a:r>
              <a:rPr lang="hu-HU" sz="2000" dirty="0">
                <a:latin typeface="+mn-lt"/>
              </a:rPr>
              <a:t>?</a:t>
            </a:r>
          </a:p>
          <a:p>
            <a:pPr marL="0" indent="0" algn="just">
              <a:lnSpc>
                <a:spcPct val="150000"/>
              </a:lnSpc>
              <a:buClrTx/>
              <a:buNone/>
            </a:pPr>
            <a:r>
              <a:rPr lang="hu-HU" sz="2000" dirty="0" smtClean="0">
                <a:latin typeface="+mn-lt"/>
              </a:rPr>
              <a:t>Q2: Hogyan </a:t>
            </a:r>
            <a:r>
              <a:rPr lang="hu-HU" sz="2000" dirty="0">
                <a:latin typeface="+mn-lt"/>
              </a:rPr>
              <a:t>támogatják az oktatók a hallgatók digitális kompetenciáinak </a:t>
            </a:r>
            <a:r>
              <a:rPr lang="hu-HU" sz="2000" dirty="0" smtClean="0">
                <a:latin typeface="+mn-lt"/>
              </a:rPr>
              <a:t>fejlesztését?</a:t>
            </a:r>
            <a:endParaRPr lang="hu-HU" sz="2000" dirty="0">
              <a:latin typeface="+mn-lt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837289" y="404113"/>
            <a:ext cx="8784000" cy="507600"/>
          </a:xfrm>
        </p:spPr>
        <p:txBody>
          <a:bodyPr/>
          <a:lstStyle/>
          <a:p>
            <a:pPr algn="ctr"/>
            <a:r>
              <a:rPr lang="hu-HU" sz="3600" b="1" dirty="0" smtClean="0">
                <a:solidFill>
                  <a:srgbClr val="72B240"/>
                </a:solidFill>
                <a:latin typeface="+mn-lt"/>
                <a:ea typeface="Verdana" panose="020B0604030504040204" pitchFamily="34" charset="0"/>
              </a:rPr>
              <a:t>Kutatási kérdések</a:t>
            </a:r>
            <a:endParaRPr lang="hu-HU" sz="3600" b="1" dirty="0">
              <a:solidFill>
                <a:srgbClr val="72B240"/>
              </a:solidFill>
              <a:latin typeface="+mn-lt"/>
              <a:ea typeface="Verdana" panose="020B0604030504040204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400833" y="3112325"/>
            <a:ext cx="11536471" cy="1857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hu-HU" sz="2000" dirty="0" smtClean="0">
                <a:latin typeface="+mj-lt"/>
                <a:ea typeface="Verdana" panose="020B0604030504040204" pitchFamily="34" charset="0"/>
              </a:rPr>
              <a:t>H1: Az </a:t>
            </a:r>
            <a:r>
              <a:rPr lang="hu-HU" sz="2000" dirty="0">
                <a:latin typeface="+mj-lt"/>
                <a:ea typeface="Verdana" panose="020B0604030504040204" pitchFamily="34" charset="0"/>
              </a:rPr>
              <a:t>NKE oktatóinak digitális kompetenciája ugyan fejlesztést igényel, azonban az oktatók motivációja a digitális technológiák tanórai alkalmazása tekintetében pozitív irányt </a:t>
            </a:r>
            <a:r>
              <a:rPr lang="hu-HU" sz="2000" dirty="0" smtClean="0">
                <a:latin typeface="+mj-lt"/>
                <a:ea typeface="Verdana" panose="020B0604030504040204" pitchFamily="34" charset="0"/>
              </a:rPr>
              <a:t>mutat.</a:t>
            </a:r>
          </a:p>
          <a:p>
            <a:pPr algn="just">
              <a:lnSpc>
                <a:spcPct val="200000"/>
              </a:lnSpc>
            </a:pPr>
            <a:r>
              <a:rPr lang="hu-HU" sz="2000" dirty="0" smtClean="0">
                <a:latin typeface="+mj-lt"/>
                <a:ea typeface="Verdana" panose="020B0604030504040204" pitchFamily="34" charset="0"/>
              </a:rPr>
              <a:t>H2: A háttérváltozóknak hatásuk van az oktatók digitális kompetenciájára.</a:t>
            </a:r>
            <a:endParaRPr lang="hu-HU" sz="2000" dirty="0">
              <a:latin typeface="+mj-lt"/>
              <a:ea typeface="Verdana" panose="020B0604030504040204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896942" y="2377148"/>
            <a:ext cx="105330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600" b="1" dirty="0" smtClean="0">
                <a:solidFill>
                  <a:srgbClr val="72B240"/>
                </a:solidFill>
                <a:ea typeface="Verdana" panose="020B0604030504040204" pitchFamily="34" charset="0"/>
              </a:rPr>
              <a:t>Hipotézis</a:t>
            </a:r>
            <a:endParaRPr lang="hu-HU" sz="3600" dirty="0">
              <a:solidFill>
                <a:srgbClr val="72B2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01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1"/>
          <p:cNvSpPr>
            <a:spLocks noGrp="1"/>
          </p:cNvSpPr>
          <p:nvPr>
            <p:ph type="title"/>
          </p:nvPr>
        </p:nvSpPr>
        <p:spPr>
          <a:xfrm>
            <a:off x="752289" y="36888"/>
            <a:ext cx="10567353" cy="1469571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hu-HU" sz="3600" b="1" dirty="0">
                <a:solidFill>
                  <a:srgbClr val="72B24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hu-HU" sz="3600" b="1" dirty="0" smtClean="0">
                <a:solidFill>
                  <a:srgbClr val="72B24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kutatás módszere és mintája</a:t>
            </a:r>
            <a:endParaRPr lang="hu-HU" sz="3600" dirty="0">
              <a:solidFill>
                <a:srgbClr val="72B240"/>
              </a:solidFill>
            </a:endParaRPr>
          </a:p>
        </p:txBody>
      </p:sp>
      <p:sp>
        <p:nvSpPr>
          <p:cNvPr id="8" name="Szöveg helye 12"/>
          <p:cNvSpPr txBox="1">
            <a:spLocks/>
          </p:cNvSpPr>
          <p:nvPr/>
        </p:nvSpPr>
        <p:spPr>
          <a:xfrm>
            <a:off x="1521844" y="1182453"/>
            <a:ext cx="10394594" cy="44446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72B2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2B2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2B2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2B2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2B2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hu-HU" altLang="hu-HU" sz="24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K</a:t>
            </a:r>
            <a:r>
              <a:rPr lang="hu-HU" altLang="hu-HU" sz="2400" dirty="0" smtClean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vantitatív kutatás; online kérdőíves kutatás</a:t>
            </a:r>
          </a:p>
          <a:p>
            <a:pPr algn="just">
              <a:lnSpc>
                <a:spcPct val="120000"/>
              </a:lnSpc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hu-HU" altLang="hu-HU" sz="2400" dirty="0" smtClean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Minta: NKE oktatók (N=824) </a:t>
            </a:r>
          </a:p>
          <a:p>
            <a:pPr algn="just">
              <a:lnSpc>
                <a:spcPct val="120000"/>
              </a:lnSpc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hu-HU" altLang="hu-HU" sz="2400" dirty="0" smtClean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A kérdőívet kitöltők száma: n=355</a:t>
            </a:r>
          </a:p>
          <a:p>
            <a:pPr algn="just">
              <a:lnSpc>
                <a:spcPct val="120000"/>
              </a:lnSpc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hu-HU" altLang="hu-HU" sz="2400" dirty="0" smtClean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Önbesorolás módszere</a:t>
            </a:r>
          </a:p>
          <a:p>
            <a:pPr algn="just">
              <a:lnSpc>
                <a:spcPct val="120000"/>
              </a:lnSpc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hu-HU" altLang="hu-HU" sz="2400" dirty="0" smtClean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SPSS statisztikai program</a:t>
            </a:r>
          </a:p>
          <a:p>
            <a:pPr algn="just">
              <a:lnSpc>
                <a:spcPct val="120000"/>
              </a:lnSpc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hu-HU" altLang="hu-HU" sz="2400" dirty="0" smtClean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Kvalitatív kutatás: 2023 tavasz </a:t>
            </a:r>
          </a:p>
          <a:p>
            <a:pPr algn="just">
              <a:lnSpc>
                <a:spcPct val="120000"/>
              </a:lnSpc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hu-HU" altLang="hu-HU" sz="2400" dirty="0" smtClean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A kutatás időtartama: 2021 - 2023</a:t>
            </a:r>
          </a:p>
          <a:p>
            <a:pPr marL="342900" indent="-342900" algn="just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hu-HU" dirty="0">
              <a:latin typeface="Tw Cen MT" panose="020B0602020104020603" pitchFamily="34" charset="-18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637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535070" y="183287"/>
            <a:ext cx="11094720" cy="507600"/>
          </a:xfrm>
        </p:spPr>
        <p:txBody>
          <a:bodyPr/>
          <a:lstStyle/>
          <a:p>
            <a:pPr algn="ctr">
              <a:spcBef>
                <a:spcPts val="600"/>
              </a:spcBef>
            </a:pPr>
            <a:r>
              <a:rPr lang="hu-HU" altLang="hu-HU" sz="3600" b="1" dirty="0">
                <a:solidFill>
                  <a:srgbClr val="72B240"/>
                </a:solidFill>
              </a:rPr>
              <a:t>Mérőeszköz - </a:t>
            </a:r>
            <a:r>
              <a:rPr lang="hu-HU" sz="3600" b="1" dirty="0">
                <a:solidFill>
                  <a:srgbClr val="72B240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DigCompEdu Online Kérdőív (22 kérdés)</a:t>
            </a:r>
            <a:br>
              <a:rPr lang="hu-HU" sz="3600" b="1" dirty="0">
                <a:solidFill>
                  <a:srgbClr val="72B240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hu-HU" altLang="hu-HU" sz="3600" b="1" dirty="0">
                <a:solidFill>
                  <a:srgbClr val="72B240"/>
                </a:solidFill>
              </a:rPr>
              <a:t/>
            </a:r>
            <a:br>
              <a:rPr lang="hu-HU" altLang="hu-HU" sz="3600" b="1" dirty="0">
                <a:solidFill>
                  <a:srgbClr val="72B240"/>
                </a:solidFill>
              </a:rPr>
            </a:br>
            <a:r>
              <a:rPr lang="hu-HU" sz="3600" b="1" dirty="0">
                <a:solidFill>
                  <a:srgbClr val="72B240"/>
                </a:solidFill>
              </a:rPr>
              <a:t/>
            </a:r>
            <a:br>
              <a:rPr lang="hu-HU" sz="3600" b="1" dirty="0">
                <a:solidFill>
                  <a:srgbClr val="72B240"/>
                </a:solidFill>
              </a:rPr>
            </a:br>
            <a:endParaRPr lang="hu-HU" sz="3200" dirty="0">
              <a:solidFill>
                <a:srgbClr val="72B24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701038" y="5499462"/>
            <a:ext cx="586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A DigCompEdu keretrendszer területei és kapcsolódási pontjai (forrás: </a:t>
            </a:r>
            <a:r>
              <a:rPr lang="hu-HU" dirty="0" err="1" smtClean="0"/>
              <a:t>Redecker</a:t>
            </a:r>
            <a:r>
              <a:rPr lang="hu-HU" dirty="0" smtClean="0"/>
              <a:t> 2017 alapján)</a:t>
            </a:r>
            <a:endParaRPr lang="hu-HU" dirty="0"/>
          </a:p>
        </p:txBody>
      </p:sp>
      <p:pic>
        <p:nvPicPr>
          <p:cNvPr id="9" name="Tartalom helye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22958" y="1110343"/>
            <a:ext cx="10633168" cy="385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26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143626" y="2458451"/>
            <a:ext cx="10018711" cy="6544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b="1" dirty="0" smtClean="0">
                <a:solidFill>
                  <a:srgbClr val="72B240"/>
                </a:solidFill>
                <a:latin typeface="+mn-lt"/>
                <a:ea typeface="Verdana" panose="020B0604030504040204" pitchFamily="34" charset="0"/>
              </a:rPr>
              <a:t>Kutatási eredmények</a:t>
            </a:r>
            <a:endParaRPr lang="hu-HU" sz="4000" b="1" dirty="0">
              <a:solidFill>
                <a:srgbClr val="72B240"/>
              </a:solidFill>
              <a:latin typeface="+mn-lt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47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0243340"/>
              </p:ext>
            </p:extLst>
          </p:nvPr>
        </p:nvGraphicFramePr>
        <p:xfrm>
          <a:off x="702129" y="989555"/>
          <a:ext cx="11070772" cy="4153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575680" y="342731"/>
            <a:ext cx="9603275" cy="684686"/>
          </a:xfrm>
        </p:spPr>
        <p:txBody>
          <a:bodyPr/>
          <a:lstStyle/>
          <a:p>
            <a:pPr algn="ctr"/>
            <a:r>
              <a:rPr lang="hu-HU" sz="3600" b="1" dirty="0" smtClean="0">
                <a:solidFill>
                  <a:srgbClr val="72B240"/>
                </a:solidFill>
                <a:latin typeface="+mn-lt"/>
              </a:rPr>
              <a:t>Az oktatók digitális kompetencia szintje</a:t>
            </a:r>
            <a:endParaRPr lang="hu-HU" sz="3600" b="1" dirty="0">
              <a:solidFill>
                <a:srgbClr val="72B240"/>
              </a:solidFill>
              <a:latin typeface="+mn-lt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026367" y="5184649"/>
            <a:ext cx="6083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hu-HU" sz="2000" dirty="0">
                <a:ea typeface="Verdana" panose="020B0604030504040204" pitchFamily="34" charset="0"/>
              </a:rPr>
              <a:t>A kitöltők besorolása az egyes kompetenciaszintek alapján a kérdőív eredményei mentén (%) 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233206" y="6519446"/>
            <a:ext cx="4637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>
                <a:latin typeface="+mj-lt"/>
              </a:rPr>
              <a:t>Forrás:</a:t>
            </a:r>
            <a:r>
              <a:rPr lang="hu-HU" sz="1600" b="1" dirty="0" smtClean="0">
                <a:latin typeface="+mj-lt"/>
              </a:rPr>
              <a:t> </a:t>
            </a:r>
            <a:r>
              <a:rPr lang="hu-HU" sz="1600" dirty="0" smtClean="0">
                <a:latin typeface="+mj-lt"/>
              </a:rPr>
              <a:t>TKP</a:t>
            </a:r>
            <a:r>
              <a:rPr lang="hu-HU" sz="1600" b="1" dirty="0" smtClean="0">
                <a:latin typeface="+mj-lt"/>
              </a:rPr>
              <a:t> </a:t>
            </a:r>
            <a:r>
              <a:rPr lang="hu-HU" sz="1600" dirty="0" smtClean="0">
                <a:latin typeface="+mj-lt"/>
              </a:rPr>
              <a:t>kutatás, </a:t>
            </a:r>
            <a:r>
              <a:rPr lang="hu-HU" sz="1600" dirty="0" err="1" smtClean="0">
                <a:latin typeface="+mj-lt"/>
              </a:rPr>
              <a:t>DigCompEdu</a:t>
            </a:r>
            <a:r>
              <a:rPr lang="hu-HU" sz="1600" dirty="0" smtClean="0">
                <a:latin typeface="+mj-lt"/>
              </a:rPr>
              <a:t> adatbázis 2022</a:t>
            </a:r>
            <a:endParaRPr lang="hu-H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6982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793095" y="167111"/>
            <a:ext cx="10856111" cy="496768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u-HU" sz="3200" b="1" dirty="0" smtClean="0">
                <a:solidFill>
                  <a:srgbClr val="72B240"/>
                </a:solidFill>
              </a:rPr>
              <a:t>Az oktatók által elért pontszámok %-</a:t>
            </a:r>
            <a:r>
              <a:rPr lang="hu-HU" sz="3200" b="1" dirty="0" err="1" smtClean="0">
                <a:solidFill>
                  <a:srgbClr val="72B240"/>
                </a:solidFill>
              </a:rPr>
              <a:t>os</a:t>
            </a:r>
            <a:r>
              <a:rPr lang="hu-HU" sz="3200" b="1" dirty="0" smtClean="0">
                <a:solidFill>
                  <a:srgbClr val="72B240"/>
                </a:solidFill>
              </a:rPr>
              <a:t> aránya kompetenciaterületenként</a:t>
            </a:r>
            <a:endParaRPr lang="hu-HU" sz="3200" b="1" dirty="0">
              <a:solidFill>
                <a:srgbClr val="72B240"/>
              </a:solidFill>
            </a:endParaRP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8319212"/>
              </p:ext>
            </p:extLst>
          </p:nvPr>
        </p:nvGraphicFramePr>
        <p:xfrm>
          <a:off x="4443046" y="1327269"/>
          <a:ext cx="7614124" cy="3852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227922" y="3539219"/>
            <a:ext cx="44131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1600" b="1" dirty="0">
                <a:latin typeface="+mj-lt"/>
              </a:rPr>
              <a:t>4. terület: értékelés</a:t>
            </a:r>
          </a:p>
          <a:p>
            <a:pPr>
              <a:lnSpc>
                <a:spcPct val="150000"/>
              </a:lnSpc>
            </a:pPr>
            <a:r>
              <a:rPr lang="hu-HU" sz="1600" b="1" dirty="0">
                <a:latin typeface="+mj-lt"/>
              </a:rPr>
              <a:t>5. </a:t>
            </a:r>
            <a:r>
              <a:rPr lang="hu-HU" sz="1600" b="1" dirty="0" smtClean="0">
                <a:latin typeface="+mj-lt"/>
              </a:rPr>
              <a:t>terület: </a:t>
            </a:r>
            <a:r>
              <a:rPr lang="hu-HU" sz="1600" b="1" dirty="0">
                <a:latin typeface="+mj-lt"/>
              </a:rPr>
              <a:t>tanulók támogatása</a:t>
            </a:r>
          </a:p>
          <a:p>
            <a:pPr>
              <a:lnSpc>
                <a:spcPct val="150000"/>
              </a:lnSpc>
            </a:pPr>
            <a:r>
              <a:rPr lang="hu-HU" sz="1600" b="1" dirty="0">
                <a:latin typeface="+mj-lt"/>
              </a:rPr>
              <a:t>6. terüket: a hallgatók digitális kompetenciájának támogatása</a:t>
            </a:r>
          </a:p>
          <a:p>
            <a:pPr>
              <a:lnSpc>
                <a:spcPct val="150000"/>
              </a:lnSpc>
            </a:pPr>
            <a:endParaRPr lang="hu-HU" sz="1600" b="1" dirty="0">
              <a:latin typeface="Tw Cen MT" panose="020B0602020104020603" pitchFamily="34" charset="-18"/>
            </a:endParaRPr>
          </a:p>
        </p:txBody>
      </p:sp>
      <p:sp>
        <p:nvSpPr>
          <p:cNvPr id="9" name="Ellipszis 8"/>
          <p:cNvSpPr/>
          <p:nvPr/>
        </p:nvSpPr>
        <p:spPr>
          <a:xfrm>
            <a:off x="6344438" y="3093403"/>
            <a:ext cx="584462" cy="876692"/>
          </a:xfrm>
          <a:prstGeom prst="ellipse">
            <a:avLst/>
          </a:prstGeom>
          <a:noFill/>
          <a:ln>
            <a:solidFill>
              <a:srgbClr val="ED0F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8257835" y="3000599"/>
            <a:ext cx="678730" cy="63159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262417" y="3566563"/>
            <a:ext cx="1762812" cy="414779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197702" y="1672499"/>
            <a:ext cx="4693574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1600" b="1" dirty="0" smtClean="0">
                <a:latin typeface="+mj-lt"/>
              </a:rPr>
              <a:t>1. terület: önfejlesztés, szakmai elkötelezettség</a:t>
            </a:r>
            <a:endParaRPr lang="hu-HU" sz="1600" b="1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hu-HU" sz="1600" b="1" dirty="0" smtClean="0">
                <a:latin typeface="+mj-lt"/>
              </a:rPr>
              <a:t>2. terület: digitális tartalmak kezelése</a:t>
            </a:r>
          </a:p>
          <a:p>
            <a:pPr>
              <a:lnSpc>
                <a:spcPct val="150000"/>
              </a:lnSpc>
            </a:pPr>
            <a:r>
              <a:rPr lang="hu-HU" sz="1600" b="1" dirty="0" smtClean="0">
                <a:latin typeface="+mj-lt"/>
              </a:rPr>
              <a:t>3. terület: tanítás és tanulás</a:t>
            </a:r>
          </a:p>
        </p:txBody>
      </p:sp>
      <p:sp>
        <p:nvSpPr>
          <p:cNvPr id="13" name="Ellipszis 12"/>
          <p:cNvSpPr/>
          <p:nvPr/>
        </p:nvSpPr>
        <p:spPr>
          <a:xfrm>
            <a:off x="273526" y="2059005"/>
            <a:ext cx="3308808" cy="443060"/>
          </a:xfrm>
          <a:prstGeom prst="ellipse">
            <a:avLst/>
          </a:prstGeom>
          <a:noFill/>
          <a:ln>
            <a:solidFill>
              <a:srgbClr val="C73D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Szövegdoboz 15"/>
          <p:cNvSpPr txBox="1"/>
          <p:nvPr/>
        </p:nvSpPr>
        <p:spPr>
          <a:xfrm>
            <a:off x="160124" y="6519446"/>
            <a:ext cx="6798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>
                <a:latin typeface="+mj-lt"/>
              </a:rPr>
              <a:t>Forrás: TKP kutatás, </a:t>
            </a:r>
            <a:r>
              <a:rPr lang="hu-HU" sz="1600" dirty="0" err="1" smtClean="0">
                <a:latin typeface="+mj-lt"/>
              </a:rPr>
              <a:t>DigCompEdu</a:t>
            </a:r>
            <a:r>
              <a:rPr lang="hu-HU" sz="1600" dirty="0" smtClean="0">
                <a:latin typeface="+mj-lt"/>
              </a:rPr>
              <a:t> adatbázis 2022</a:t>
            </a:r>
            <a:endParaRPr lang="hu-H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8558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éni 2. sém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7139</TotalTime>
  <Words>2127</Words>
  <Application>Microsoft Office PowerPoint</Application>
  <PresentationFormat>Szélesvásznú</PresentationFormat>
  <Paragraphs>294</Paragraphs>
  <Slides>19</Slides>
  <Notes>16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19</vt:i4>
      </vt:variant>
    </vt:vector>
  </HeadingPairs>
  <TitlesOfParts>
    <vt:vector size="30" baseType="lpstr">
      <vt:lpstr>Arial</vt:lpstr>
      <vt:lpstr>Calibri</vt:lpstr>
      <vt:lpstr>Calibri Light</vt:lpstr>
      <vt:lpstr>Garamond</vt:lpstr>
      <vt:lpstr>Tahoma</vt:lpstr>
      <vt:lpstr>Times New Roman</vt:lpstr>
      <vt:lpstr>Tw Cen MT</vt:lpstr>
      <vt:lpstr>Verdana</vt:lpstr>
      <vt:lpstr>Wingdings</vt:lpstr>
      <vt:lpstr>1_Office-téma</vt:lpstr>
      <vt:lpstr>2_Office-téma</vt:lpstr>
      <vt:lpstr> AZ NKE Oktatóinak digitális kompetencia Vizsgálata</vt:lpstr>
      <vt:lpstr>PowerPoint-bemutató</vt:lpstr>
      <vt:lpstr>A kutatás célja</vt:lpstr>
      <vt:lpstr>Kutatási kérdések</vt:lpstr>
      <vt:lpstr>A kutatás módszere és mintája</vt:lpstr>
      <vt:lpstr>Mérőeszköz - DigCompEdu Online Kérdőív (22 kérdés)   </vt:lpstr>
      <vt:lpstr>PowerPoint-bemutató</vt:lpstr>
      <vt:lpstr>Az oktatók digitális kompetencia szintje</vt:lpstr>
      <vt:lpstr>Az oktatók által elért pontszámok %-os aránya kompetenciaterületenként</vt:lpstr>
      <vt:lpstr>PowerPoint-bemutató</vt:lpstr>
      <vt:lpstr>Háttérváltozók szerinti összefüggések</vt:lpstr>
      <vt:lpstr>Nemek és a kompetenciaterületeken elért átlagos pontszámok összefüggései </vt:lpstr>
      <vt:lpstr>Pedagógus végzettség és a kompetenciaterületeken elért átlagos pontszámok összefüggései </vt:lpstr>
      <vt:lpstr>Diplomák száma és a kompetenciaterületeken elért átlagos pontszámok összefüggései </vt:lpstr>
      <vt:lpstr>Tudományos fokozat és a kompetenciaterületeken elért átlagos pontszámok összefüggései </vt:lpstr>
      <vt:lpstr>PowerPoint-bemutató</vt:lpstr>
      <vt:lpstr>PowerPoint-bemutató</vt:lpstr>
      <vt:lpstr>A következő konferencián bemutatandó területek</vt:lpstr>
      <vt:lpstr>Köszönjük a megtisztelő figyelmet!</vt:lpstr>
    </vt:vector>
  </TitlesOfParts>
  <Company>NKFIH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Führer Zsuzsanna</dc:creator>
  <cp:lastModifiedBy>Gáspár Gyöngyvér</cp:lastModifiedBy>
  <cp:revision>538</cp:revision>
  <cp:lastPrinted>2016-03-01T15:05:05Z</cp:lastPrinted>
  <dcterms:created xsi:type="dcterms:W3CDTF">2015-04-13T10:08:26Z</dcterms:created>
  <dcterms:modified xsi:type="dcterms:W3CDTF">2023-09-14T11:30:55Z</dcterms:modified>
</cp:coreProperties>
</file>